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9" r:id="rId9"/>
    <p:sldId id="263" r:id="rId10"/>
    <p:sldId id="273" r:id="rId11"/>
    <p:sldId id="274" r:id="rId12"/>
    <p:sldId id="275" r:id="rId13"/>
    <p:sldId id="276" r:id="rId14"/>
    <p:sldId id="264" r:id="rId15"/>
    <p:sldId id="270" r:id="rId16"/>
    <p:sldId id="267" r:id="rId17"/>
    <p:sldId id="277" r:id="rId18"/>
    <p:sldId id="265" r:id="rId19"/>
    <p:sldId id="278" r:id="rId20"/>
    <p:sldId id="268" r:id="rId21"/>
    <p:sldId id="272" r:id="rId22"/>
  </p:sldIdLst>
  <p:sldSz cx="12192000" cy="6858000"/>
  <p:notesSz cx="6954838" cy="9240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611" autoAdjust="0"/>
  </p:normalViewPr>
  <p:slideViewPr>
    <p:cSldViewPr snapToGrid="0">
      <p:cViewPr varScale="1">
        <p:scale>
          <a:sx n="76" d="100"/>
          <a:sy n="76" d="100"/>
        </p:scale>
        <p:origin x="94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647"/>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idx="1"/>
          </p:nvPr>
        </p:nvSpPr>
        <p:spPr>
          <a:xfrm>
            <a:off x="3939466" y="0"/>
            <a:ext cx="3013763" cy="463647"/>
          </a:xfrm>
          <a:prstGeom prst="rect">
            <a:avLst/>
          </a:prstGeom>
        </p:spPr>
        <p:txBody>
          <a:bodyPr vert="horz" lIns="92546" tIns="46273" rIns="92546" bIns="46273" rtlCol="0"/>
          <a:lstStyle>
            <a:lvl1pPr algn="r">
              <a:defRPr sz="1200"/>
            </a:lvl1pPr>
          </a:lstStyle>
          <a:p>
            <a:fld id="{59DAADD6-52BB-4608-9145-1B78DE503946}" type="datetimeFigureOut">
              <a:rPr lang="en-US" smtClean="0"/>
              <a:t>10/10/2013</a:t>
            </a:fld>
            <a:endParaRPr lang="en-US"/>
          </a:p>
        </p:txBody>
      </p:sp>
      <p:sp>
        <p:nvSpPr>
          <p:cNvPr id="4" name="Slide Image Placeholder 3"/>
          <p:cNvSpPr>
            <a:spLocks noGrp="1" noRot="1" noChangeAspect="1"/>
          </p:cNvSpPr>
          <p:nvPr>
            <p:ph type="sldImg" idx="2"/>
          </p:nvPr>
        </p:nvSpPr>
        <p:spPr>
          <a:xfrm>
            <a:off x="706438" y="1155700"/>
            <a:ext cx="5541962" cy="3117850"/>
          </a:xfrm>
          <a:prstGeom prst="rect">
            <a:avLst/>
          </a:prstGeom>
          <a:noFill/>
          <a:ln w="12700">
            <a:solidFill>
              <a:prstClr val="black"/>
            </a:solidFill>
          </a:ln>
        </p:spPr>
        <p:txBody>
          <a:bodyPr vert="horz" lIns="92546" tIns="46273" rIns="92546" bIns="46273" rtlCol="0" anchor="ctr"/>
          <a:lstStyle/>
          <a:p>
            <a:endParaRPr lang="en-US"/>
          </a:p>
        </p:txBody>
      </p:sp>
      <p:sp>
        <p:nvSpPr>
          <p:cNvPr id="5" name="Notes Placeholder 4"/>
          <p:cNvSpPr>
            <a:spLocks noGrp="1"/>
          </p:cNvSpPr>
          <p:nvPr>
            <p:ph type="body" sz="quarter" idx="3"/>
          </p:nvPr>
        </p:nvSpPr>
        <p:spPr>
          <a:xfrm>
            <a:off x="695484" y="4447153"/>
            <a:ext cx="5563870" cy="3638580"/>
          </a:xfrm>
          <a:prstGeom prst="rect">
            <a:avLst/>
          </a:prstGeom>
        </p:spPr>
        <p:txBody>
          <a:bodyPr vert="horz" lIns="92546" tIns="46273" rIns="92546" bIns="4627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7193"/>
            <a:ext cx="3013763" cy="463646"/>
          </a:xfrm>
          <a:prstGeom prst="rect">
            <a:avLst/>
          </a:prstGeom>
        </p:spPr>
        <p:txBody>
          <a:bodyPr vert="horz" lIns="92546" tIns="46273" rIns="92546" bIns="46273"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3"/>
            <a:ext cx="3013763" cy="463646"/>
          </a:xfrm>
          <a:prstGeom prst="rect">
            <a:avLst/>
          </a:prstGeom>
        </p:spPr>
        <p:txBody>
          <a:bodyPr vert="horz" lIns="92546" tIns="46273" rIns="92546" bIns="46273" rtlCol="0" anchor="b"/>
          <a:lstStyle>
            <a:lvl1pPr algn="r">
              <a:defRPr sz="1200"/>
            </a:lvl1pPr>
          </a:lstStyle>
          <a:p>
            <a:fld id="{799F7573-196C-479E-965A-59B39A01EFA0}" type="slidenum">
              <a:rPr lang="en-US" smtClean="0"/>
              <a:t>‹#›</a:t>
            </a:fld>
            <a:endParaRPr lang="en-US"/>
          </a:p>
        </p:txBody>
      </p:sp>
    </p:spTree>
    <p:extLst>
      <p:ext uri="{BB962C8B-B14F-4D97-AF65-F5344CB8AC3E}">
        <p14:creationId xmlns:p14="http://schemas.microsoft.com/office/powerpoint/2010/main" val="1429814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a:t>
            </a:fld>
            <a:endParaRPr lang="en-US"/>
          </a:p>
        </p:txBody>
      </p:sp>
    </p:spTree>
    <p:extLst>
      <p:ext uri="{BB962C8B-B14F-4D97-AF65-F5344CB8AC3E}">
        <p14:creationId xmlns:p14="http://schemas.microsoft.com/office/powerpoint/2010/main" val="157923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5464">
              <a:defRPr/>
            </a:pPr>
            <a:r>
              <a:rPr lang="en-US" dirty="0"/>
              <a:t>This graphic represents the heart and soul of text complexity.  The triangle illustrates the 3 components necessary to clearly understand and define text complexity: quantitative, qualitative, and reader and task.  We are going to explore deeply all three of these components.</a:t>
            </a:r>
          </a:p>
          <a:p>
            <a:endParaRPr lang="en-US" b="1" dirty="0" smtClean="0"/>
          </a:p>
          <a:p>
            <a:endParaRPr lang="en-US" b="1" dirty="0" smtClean="0"/>
          </a:p>
          <a:p>
            <a:r>
              <a:rPr lang="en-US" b="1" dirty="0" smtClean="0"/>
              <a:t>Note:  More detailed information on text complexity and how it is measured is contained in Appendix A. http://static.pdesas.org/content/documents/ELA-Appendix_A-Research-Supporting-Key-Elements-of-the-Standards.pdf</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10</a:t>
            </a:fld>
            <a:endParaRPr lang="en-US" dirty="0"/>
          </a:p>
        </p:txBody>
      </p:sp>
    </p:spTree>
    <p:extLst>
      <p:ext uri="{BB962C8B-B14F-4D97-AF65-F5344CB8AC3E}">
        <p14:creationId xmlns:p14="http://schemas.microsoft.com/office/powerpoint/2010/main" val="1583636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r>
              <a:rPr lang="en-US" dirty="0"/>
              <a:t>Quantitative focuses on: </a:t>
            </a:r>
          </a:p>
          <a:p>
            <a:pPr lvl="0"/>
            <a:r>
              <a:rPr lang="en-US" dirty="0"/>
              <a:t>Word length</a:t>
            </a:r>
          </a:p>
          <a:p>
            <a:pPr lvl="0"/>
            <a:r>
              <a:rPr lang="en-US" dirty="0"/>
              <a:t>Word frequency</a:t>
            </a:r>
          </a:p>
          <a:p>
            <a:pPr lvl="0"/>
            <a:r>
              <a:rPr lang="en-US" dirty="0"/>
              <a:t>Word difficulty</a:t>
            </a:r>
          </a:p>
          <a:p>
            <a:pPr lvl="0"/>
            <a:r>
              <a:rPr lang="en-US" dirty="0"/>
              <a:t>Sentence length</a:t>
            </a:r>
          </a:p>
          <a:p>
            <a:pPr lvl="0"/>
            <a:r>
              <a:rPr lang="en-US" dirty="0"/>
              <a:t>Text length</a:t>
            </a:r>
          </a:p>
          <a:p>
            <a:pPr lvl="0"/>
            <a:r>
              <a:rPr lang="en-US" dirty="0"/>
              <a:t>Text cohesion (</a:t>
            </a:r>
            <a:r>
              <a:rPr lang="en-US" i="1" dirty="0"/>
              <a:t>One type of cohesion</a:t>
            </a:r>
            <a:r>
              <a:rPr lang="en-US" dirty="0"/>
              <a:t> refers to overlap in content words between sentences within paragraphs or sections of a text.)</a:t>
            </a:r>
          </a:p>
          <a:p>
            <a:r>
              <a:rPr lang="en-US" dirty="0"/>
              <a:t> </a:t>
            </a:r>
          </a:p>
          <a:p>
            <a:r>
              <a:rPr lang="en-US" dirty="0"/>
              <a:t>This is where the various readability formulas fit.  Be knowledgeable in which are best to use for the ages of your students. As part of Microsoft Office Word, you have the </a:t>
            </a:r>
            <a:r>
              <a:rPr lang="en-US" dirty="0" err="1"/>
              <a:t>Flesch</a:t>
            </a:r>
            <a:r>
              <a:rPr lang="en-US" dirty="0"/>
              <a:t> Reading Ease and the Flesch-Kincaid readability formulas.  </a:t>
            </a:r>
          </a:p>
          <a:p>
            <a:pPr lvl="0"/>
            <a:endParaRPr lang="en-US" dirty="0"/>
          </a:p>
          <a:p>
            <a:pPr lvl="0"/>
            <a:r>
              <a:rPr lang="en-US" dirty="0"/>
              <a:t>The </a:t>
            </a:r>
            <a:r>
              <a:rPr lang="en-US" u="sng" dirty="0" err="1"/>
              <a:t>Flesch</a:t>
            </a:r>
            <a:r>
              <a:rPr lang="en-US" u="sng" dirty="0"/>
              <a:t> Reading Ease</a:t>
            </a:r>
            <a:r>
              <a:rPr lang="en-US" dirty="0"/>
              <a:t> gives a score from 0 to 100.  The higher the number, the easier it is to read.  A score between 90-100 is considered easily understandable by an average </a:t>
            </a:r>
            <a:r>
              <a:rPr lang="en-US" u="sng" dirty="0"/>
              <a:t>5</a:t>
            </a:r>
            <a:r>
              <a:rPr lang="en-US" u="sng" baseline="30000" dirty="0"/>
              <a:t>th</a:t>
            </a:r>
            <a:r>
              <a:rPr lang="en-US" dirty="0"/>
              <a:t> grader. Scores between 60.0 and 70.0 are considered easily understood by </a:t>
            </a:r>
            <a:r>
              <a:rPr lang="en-US" u="sng" dirty="0"/>
              <a:t>8th and 9th</a:t>
            </a:r>
            <a:r>
              <a:rPr lang="en-US" dirty="0"/>
              <a:t> graders.  Scores between 0.0 and 30.0 are considered easily understood by </a:t>
            </a:r>
            <a:r>
              <a:rPr lang="en-US" u="sng" dirty="0"/>
              <a:t>college graduates</a:t>
            </a:r>
            <a:r>
              <a:rPr lang="en-US" dirty="0"/>
              <a:t>.</a:t>
            </a:r>
          </a:p>
          <a:p>
            <a:pPr lvl="0"/>
            <a:endParaRPr lang="en-US" dirty="0"/>
          </a:p>
          <a:p>
            <a:pPr lvl="0"/>
            <a:r>
              <a:rPr lang="en-US" dirty="0"/>
              <a:t>The </a:t>
            </a:r>
            <a:r>
              <a:rPr lang="en-US" u="sng" dirty="0"/>
              <a:t>Flesch-Kincaid Grade Level</a:t>
            </a:r>
            <a:r>
              <a:rPr lang="en-US" dirty="0"/>
              <a:t> outputs a U.S. school grade level; this indicates that the average student in that grade level can read the text.</a:t>
            </a:r>
          </a:p>
          <a:p>
            <a:pPr lvl="0"/>
            <a:endParaRPr lang="en-US" dirty="0"/>
          </a:p>
          <a:p>
            <a:pPr lvl="0"/>
            <a:r>
              <a:rPr lang="en-US" dirty="0"/>
              <a:t>The </a:t>
            </a:r>
            <a:r>
              <a:rPr lang="en-US" u="sng" dirty="0"/>
              <a:t>SPACHE Readability Formula</a:t>
            </a:r>
            <a:r>
              <a:rPr lang="en-US" dirty="0"/>
              <a:t> is best used to calculate the difficulty of text that falls at the 3</a:t>
            </a:r>
            <a:r>
              <a:rPr lang="en-US" baseline="30000" dirty="0"/>
              <a:t>rd</a:t>
            </a:r>
            <a:r>
              <a:rPr lang="en-US" dirty="0"/>
              <a:t> grade or below.</a:t>
            </a:r>
          </a:p>
          <a:p>
            <a:pPr lvl="0"/>
            <a:endParaRPr lang="en-US" dirty="0"/>
          </a:p>
          <a:p>
            <a:pPr lvl="0"/>
            <a:r>
              <a:rPr lang="en-US" dirty="0"/>
              <a:t>Unfortunately, this is one you have to purchase to use.</a:t>
            </a:r>
          </a:p>
          <a:p>
            <a:pPr lvl="0"/>
            <a:endParaRPr lang="en-US" dirty="0"/>
          </a:p>
          <a:p>
            <a:r>
              <a:rPr lang="en-US" dirty="0"/>
              <a:t>Take 1-2 minutes to turn and talk to your elbow partner about quantitative measures and what your district uses to assess text complexity.</a:t>
            </a:r>
          </a:p>
          <a:p>
            <a:r>
              <a:rPr lang="en-US" dirty="0"/>
              <a:t> </a:t>
            </a:r>
          </a:p>
          <a:p>
            <a:r>
              <a:rPr lang="en-US" i="1" dirty="0"/>
              <a:t>Do a quick debrief to gather feedback from participants.</a:t>
            </a:r>
            <a:endParaRPr lang="en-US" dirty="0"/>
          </a:p>
          <a:p>
            <a:r>
              <a:rPr lang="en-US" dirty="0"/>
              <a:t> </a:t>
            </a:r>
          </a:p>
          <a:p>
            <a:endParaRPr lang="en-US" b="0" dirty="0" smtClean="0"/>
          </a:p>
        </p:txBody>
      </p:sp>
      <p:sp>
        <p:nvSpPr>
          <p:cNvPr id="51204" name="Slide Number Placeholder 3"/>
          <p:cNvSpPr>
            <a:spLocks noGrp="1"/>
          </p:cNvSpPr>
          <p:nvPr>
            <p:ph type="sldNum" sz="quarter" idx="5"/>
          </p:nvPr>
        </p:nvSpPr>
        <p:spPr bwMode="auto">
          <a:noFill/>
          <a:ln>
            <a:miter lim="800000"/>
            <a:headEnd/>
            <a:tailEnd/>
          </a:ln>
        </p:spPr>
        <p:txBody>
          <a:bodyPr/>
          <a:lstStyle/>
          <a:p>
            <a:fld id="{022A8947-5EDC-4FBD-9D50-3D90FA984DB0}" type="slidenum">
              <a:rPr lang="en-US"/>
              <a:pPr/>
              <a:t>11</a:t>
            </a:fld>
            <a:endParaRPr lang="en-US" dirty="0"/>
          </a:p>
        </p:txBody>
      </p:sp>
    </p:spTree>
    <p:extLst>
      <p:ext uri="{BB962C8B-B14F-4D97-AF65-F5344CB8AC3E}">
        <p14:creationId xmlns:p14="http://schemas.microsoft.com/office/powerpoint/2010/main" val="3914453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i="1" dirty="0"/>
              <a:t>Introduction to qualitative measures</a:t>
            </a:r>
            <a:endParaRPr lang="en-US" dirty="0"/>
          </a:p>
          <a:p>
            <a:r>
              <a:rPr lang="en-US" dirty="0"/>
              <a:t> </a:t>
            </a:r>
          </a:p>
          <a:p>
            <a:r>
              <a:rPr lang="en-US" u="sng" dirty="0"/>
              <a:t>What Are the Qualitative Measures?</a:t>
            </a:r>
            <a:endParaRPr lang="en-US" dirty="0"/>
          </a:p>
          <a:p>
            <a:r>
              <a:rPr lang="en-US" dirty="0"/>
              <a:t>Only a human reader can analyze this.  It is characterized by:</a:t>
            </a:r>
          </a:p>
          <a:p>
            <a:pPr lvl="0"/>
            <a:r>
              <a:rPr lang="en-US" dirty="0"/>
              <a:t>Layers of meaning</a:t>
            </a:r>
          </a:p>
          <a:p>
            <a:pPr lvl="0"/>
            <a:r>
              <a:rPr lang="en-US" dirty="0"/>
              <a:t>Levels of purpose</a:t>
            </a:r>
          </a:p>
          <a:p>
            <a:pPr lvl="0"/>
            <a:r>
              <a:rPr lang="en-US" dirty="0"/>
              <a:t>Structure</a:t>
            </a:r>
          </a:p>
          <a:p>
            <a:pPr lvl="0"/>
            <a:r>
              <a:rPr lang="en-US" dirty="0"/>
              <a:t>Organization</a:t>
            </a:r>
          </a:p>
          <a:p>
            <a:pPr lvl="0"/>
            <a:r>
              <a:rPr lang="en-US" dirty="0"/>
              <a:t>Language conventionality</a:t>
            </a:r>
          </a:p>
          <a:p>
            <a:pPr lvl="0"/>
            <a:r>
              <a:rPr lang="en-US" dirty="0"/>
              <a:t>Language clarity</a:t>
            </a:r>
          </a:p>
          <a:p>
            <a:pPr lvl="0"/>
            <a:r>
              <a:rPr lang="en-US" dirty="0"/>
              <a:t>Prior knowledge demands</a:t>
            </a:r>
          </a:p>
          <a:p>
            <a:pPr lvl="0"/>
            <a:r>
              <a:rPr lang="en-US" dirty="0"/>
              <a:t>Cultural demands</a:t>
            </a:r>
          </a:p>
          <a:p>
            <a:pPr lvl="0"/>
            <a:r>
              <a:rPr lang="en-US" dirty="0"/>
              <a:t>Vocabulary</a:t>
            </a:r>
          </a:p>
          <a:p>
            <a:r>
              <a:rPr lang="en-US" dirty="0"/>
              <a:t> </a:t>
            </a:r>
          </a:p>
          <a:p>
            <a:r>
              <a:rPr lang="en-US" dirty="0"/>
              <a:t>How about this metaphor?</a:t>
            </a:r>
          </a:p>
          <a:p>
            <a:pPr marL="636257" lvl="1" indent="-173525">
              <a:buFont typeface="Arial" pitchFamily="34" charset="0"/>
              <a:buChar char="•"/>
            </a:pPr>
            <a:r>
              <a:rPr lang="en-US" dirty="0"/>
              <a:t>Is this an apple book where you can just bite into it?</a:t>
            </a:r>
          </a:p>
          <a:p>
            <a:pPr marL="636257" lvl="1" indent="-173525">
              <a:buFont typeface="Arial" pitchFamily="34" charset="0"/>
              <a:buChar char="•"/>
            </a:pPr>
            <a:r>
              <a:rPr lang="en-US" dirty="0"/>
              <a:t>                                         OR</a:t>
            </a:r>
          </a:p>
          <a:p>
            <a:pPr marL="636257" lvl="1" indent="-173525">
              <a:buFont typeface="Arial" pitchFamily="34" charset="0"/>
              <a:buChar char="•"/>
            </a:pPr>
            <a:r>
              <a:rPr lang="en-US" dirty="0"/>
              <a:t>Is it an onion book that you have to peel back the layers?</a:t>
            </a:r>
          </a:p>
          <a:p>
            <a:r>
              <a:rPr lang="en-US" dirty="0"/>
              <a:t> </a:t>
            </a:r>
          </a:p>
          <a:p>
            <a:r>
              <a:rPr lang="en-US" i="1" dirty="0"/>
              <a:t>Use Hunger Games Example – 4</a:t>
            </a:r>
            <a:r>
              <a:rPr lang="en-US" i="1" baseline="30000" dirty="0"/>
              <a:t>th</a:t>
            </a:r>
            <a:r>
              <a:rPr lang="en-US" i="1" dirty="0"/>
              <a:t> Grade </a:t>
            </a:r>
            <a:r>
              <a:rPr lang="en-US" i="1" dirty="0" err="1"/>
              <a:t>Lexile</a:t>
            </a:r>
            <a:r>
              <a:rPr lang="en-US" i="1" dirty="0"/>
              <a:t>, but layers of meaning/prior knowledge demands push this to higher level.</a:t>
            </a:r>
          </a:p>
          <a:p>
            <a:endParaRPr lang="en-US" i="1" dirty="0"/>
          </a:p>
          <a:p>
            <a:r>
              <a:rPr lang="en-US" i="1" dirty="0"/>
              <a:t>Table Talk:</a:t>
            </a:r>
            <a:r>
              <a:rPr lang="en-US" dirty="0"/>
              <a:t>  At your tables, share titles of apple and onion books with one another.</a:t>
            </a:r>
          </a:p>
          <a:p>
            <a:r>
              <a:rPr lang="en-US" dirty="0"/>
              <a:t> </a:t>
            </a:r>
          </a:p>
          <a:p>
            <a:r>
              <a:rPr lang="en-US" i="1" dirty="0"/>
              <a:t>In 2-3 minutes, ask table to share out titles.</a:t>
            </a:r>
            <a:endParaRPr lang="en-US" dirty="0"/>
          </a:p>
          <a:p>
            <a:r>
              <a:rPr lang="en-US" dirty="0"/>
              <a:t> </a:t>
            </a:r>
          </a:p>
          <a:p>
            <a:endParaRPr lang="en-US" b="0" dirty="0" smtClean="0"/>
          </a:p>
        </p:txBody>
      </p:sp>
      <p:sp>
        <p:nvSpPr>
          <p:cNvPr id="77828" name="Slide Number Placeholder 3"/>
          <p:cNvSpPr>
            <a:spLocks noGrp="1"/>
          </p:cNvSpPr>
          <p:nvPr>
            <p:ph type="sldNum" sz="quarter" idx="5"/>
          </p:nvPr>
        </p:nvSpPr>
        <p:spPr bwMode="auto">
          <a:noFill/>
          <a:ln>
            <a:miter lim="800000"/>
            <a:headEnd/>
            <a:tailEnd/>
          </a:ln>
        </p:spPr>
        <p:txBody>
          <a:bodyPr/>
          <a:lstStyle/>
          <a:p>
            <a:fld id="{7023BAC3-2001-4BD8-B904-E1EDEF1D754C}" type="slidenum">
              <a:rPr lang="en-US"/>
              <a:pPr/>
              <a:t>12</a:t>
            </a:fld>
            <a:endParaRPr lang="en-US" dirty="0"/>
          </a:p>
        </p:txBody>
      </p:sp>
    </p:spTree>
    <p:extLst>
      <p:ext uri="{BB962C8B-B14F-4D97-AF65-F5344CB8AC3E}">
        <p14:creationId xmlns:p14="http://schemas.microsoft.com/office/powerpoint/2010/main" val="437813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1" dirty="0"/>
              <a:t>Introduction to the Reader and the Task</a:t>
            </a:r>
            <a:endParaRPr lang="en-US" dirty="0"/>
          </a:p>
          <a:p>
            <a:r>
              <a:rPr lang="en-US" dirty="0"/>
              <a:t> </a:t>
            </a:r>
          </a:p>
          <a:p>
            <a:r>
              <a:rPr lang="en-US" dirty="0"/>
              <a:t>We must be careful to really look closely at the reader and task considerations when matching a book to the right reader.</a:t>
            </a:r>
          </a:p>
          <a:p>
            <a:r>
              <a:rPr lang="en-US" dirty="0"/>
              <a:t> </a:t>
            </a:r>
          </a:p>
          <a:p>
            <a:r>
              <a:rPr lang="en-US" dirty="0"/>
              <a:t>This is really important.  It is where you as a professional educator use your judgment in matching the right book to the right kid at the right time.</a:t>
            </a:r>
          </a:p>
          <a:p>
            <a:r>
              <a:rPr lang="en-US" dirty="0"/>
              <a:t> </a:t>
            </a:r>
          </a:p>
          <a:p>
            <a:r>
              <a:rPr lang="en-US" dirty="0"/>
              <a:t>You also need to look at who your readers are.  What background experiences do they bring or not bring to the book in question?</a:t>
            </a:r>
          </a:p>
          <a:p>
            <a:endParaRPr lang="en-US" dirty="0" smtClean="0"/>
          </a:p>
          <a:p>
            <a:endParaRPr lang="en-US" dirty="0" smtClean="0"/>
          </a:p>
          <a:p>
            <a:r>
              <a:rPr lang="en-US" dirty="0" smtClean="0"/>
              <a:t> </a:t>
            </a:r>
          </a:p>
        </p:txBody>
      </p:sp>
      <p:sp>
        <p:nvSpPr>
          <p:cNvPr id="92164" name="Slide Number Placeholder 3"/>
          <p:cNvSpPr>
            <a:spLocks noGrp="1"/>
          </p:cNvSpPr>
          <p:nvPr>
            <p:ph type="sldNum" sz="quarter" idx="5"/>
          </p:nvPr>
        </p:nvSpPr>
        <p:spPr bwMode="auto">
          <a:noFill/>
          <a:ln>
            <a:miter lim="800000"/>
            <a:headEnd/>
            <a:tailEnd/>
          </a:ln>
        </p:spPr>
        <p:txBody>
          <a:bodyPr/>
          <a:lstStyle/>
          <a:p>
            <a:fld id="{3C38A05E-77FE-45B1-87E8-1383AB94FC6B}" type="slidenum">
              <a:rPr lang="en-US"/>
              <a:pPr/>
              <a:t>13</a:t>
            </a:fld>
            <a:endParaRPr lang="en-US" dirty="0"/>
          </a:p>
        </p:txBody>
      </p:sp>
    </p:spTree>
    <p:extLst>
      <p:ext uri="{BB962C8B-B14F-4D97-AF65-F5344CB8AC3E}">
        <p14:creationId xmlns:p14="http://schemas.microsoft.com/office/powerpoint/2010/main" val="1854284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14</a:t>
            </a:fld>
            <a:endParaRPr lang="en-US"/>
          </a:p>
        </p:txBody>
      </p:sp>
    </p:spTree>
    <p:extLst>
      <p:ext uri="{BB962C8B-B14F-4D97-AF65-F5344CB8AC3E}">
        <p14:creationId xmlns:p14="http://schemas.microsoft.com/office/powerpoint/2010/main" val="3112233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Distribution</a:t>
            </a:r>
            <a:r>
              <a:rPr lang="en-US" baseline="0" dirty="0" smtClean="0"/>
              <a:t> of Reading &amp; Writing, Text Complexity, and Rigor in mind, what should a PA Core Classroom look like?</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15</a:t>
            </a:fld>
            <a:endParaRPr lang="en-US"/>
          </a:p>
        </p:txBody>
      </p:sp>
    </p:spTree>
    <p:extLst>
      <p:ext uri="{BB962C8B-B14F-4D97-AF65-F5344CB8AC3E}">
        <p14:creationId xmlns:p14="http://schemas.microsoft.com/office/powerpoint/2010/main" val="509880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16</a:t>
            </a:fld>
            <a:endParaRPr lang="en-US"/>
          </a:p>
        </p:txBody>
      </p:sp>
    </p:spTree>
    <p:extLst>
      <p:ext uri="{BB962C8B-B14F-4D97-AF65-F5344CB8AC3E}">
        <p14:creationId xmlns:p14="http://schemas.microsoft.com/office/powerpoint/2010/main" val="2777426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17</a:t>
            </a:fld>
            <a:endParaRPr lang="en-US"/>
          </a:p>
        </p:txBody>
      </p:sp>
    </p:spTree>
    <p:extLst>
      <p:ext uri="{BB962C8B-B14F-4D97-AF65-F5344CB8AC3E}">
        <p14:creationId xmlns:p14="http://schemas.microsoft.com/office/powerpoint/2010/main" val="3254835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18</a:t>
            </a:fld>
            <a:endParaRPr lang="en-US"/>
          </a:p>
        </p:txBody>
      </p:sp>
    </p:spTree>
    <p:extLst>
      <p:ext uri="{BB962C8B-B14F-4D97-AF65-F5344CB8AC3E}">
        <p14:creationId xmlns:p14="http://schemas.microsoft.com/office/powerpoint/2010/main" val="3095795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19</a:t>
            </a:fld>
            <a:endParaRPr lang="en-US"/>
          </a:p>
        </p:txBody>
      </p:sp>
    </p:spTree>
    <p:extLst>
      <p:ext uri="{BB962C8B-B14F-4D97-AF65-F5344CB8AC3E}">
        <p14:creationId xmlns:p14="http://schemas.microsoft.com/office/powerpoint/2010/main" val="2685170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that</a:t>
            </a:r>
            <a:r>
              <a:rPr lang="en-US" baseline="0" dirty="0" smtClean="0"/>
              <a:t> CCSS were not a federal government initiative.  PA made it clear from beginning that they were not looking to adopt any national exams.</a:t>
            </a:r>
          </a:p>
          <a:p>
            <a:endParaRPr lang="en-US" dirty="0" smtClean="0"/>
          </a:p>
          <a:p>
            <a:r>
              <a:rPr lang="en-US" dirty="0" smtClean="0"/>
              <a:t>This video shows all grades ELA but gives the best</a:t>
            </a:r>
            <a:r>
              <a:rPr lang="en-US" baseline="0" dirty="0" smtClean="0"/>
              <a:t> overall picture</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2</a:t>
            </a:fld>
            <a:endParaRPr lang="en-US"/>
          </a:p>
        </p:txBody>
      </p:sp>
    </p:spTree>
    <p:extLst>
      <p:ext uri="{BB962C8B-B14F-4D97-AF65-F5344CB8AC3E}">
        <p14:creationId xmlns:p14="http://schemas.microsoft.com/office/powerpoint/2010/main" val="1900580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20</a:t>
            </a:fld>
            <a:endParaRPr lang="en-US"/>
          </a:p>
        </p:txBody>
      </p:sp>
    </p:spTree>
    <p:extLst>
      <p:ext uri="{BB962C8B-B14F-4D97-AF65-F5344CB8AC3E}">
        <p14:creationId xmlns:p14="http://schemas.microsoft.com/office/powerpoint/2010/main" val="1805888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21</a:t>
            </a:fld>
            <a:endParaRPr lang="en-US"/>
          </a:p>
        </p:txBody>
      </p:sp>
    </p:spTree>
    <p:extLst>
      <p:ext uri="{BB962C8B-B14F-4D97-AF65-F5344CB8AC3E}">
        <p14:creationId xmlns:p14="http://schemas.microsoft.com/office/powerpoint/2010/main" val="2964834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sz="1000"/>
              <a:t>This graphic depicts the design of the Common Core State Standards for English      Language Arts and Literacy in History/Social Studies, Science, and Technical Subjects.  The CCR standards provide an overarching structure for the Common Core State Standards and define general, cross disciplinary literacy expectations that must be met for students to be prepared to enter college and workforce training programs ready to succeed.  They are consistent across all grades and content areas.</a:t>
            </a:r>
          </a:p>
          <a:p>
            <a:pPr>
              <a:lnSpc>
                <a:spcPct val="80000"/>
              </a:lnSpc>
            </a:pPr>
            <a:r>
              <a:rPr lang="en-US" sz="1000"/>
              <a:t> </a:t>
            </a:r>
          </a:p>
          <a:p>
            <a:pPr>
              <a:lnSpc>
                <a:spcPct val="80000"/>
              </a:lnSpc>
            </a:pPr>
            <a:r>
              <a:rPr lang="en-US" sz="1000"/>
              <a:t>The Standards are organized around four strands:  Reading, Writing, Speaking and Listening, and Language strands.   The strands are broken into grade-specific standards by clusters at grades K-8 and grade-band standards by cluster at grades 9-10 and 11-12.</a:t>
            </a:r>
          </a:p>
          <a:p>
            <a:pPr>
              <a:lnSpc>
                <a:spcPct val="80000"/>
              </a:lnSpc>
            </a:pPr>
            <a:r>
              <a:rPr lang="en-US" sz="1000"/>
              <a:t> </a:t>
            </a:r>
          </a:p>
          <a:p>
            <a:pPr>
              <a:lnSpc>
                <a:spcPct val="80000"/>
              </a:lnSpc>
            </a:pPr>
            <a:r>
              <a:rPr lang="en-US" sz="1000"/>
              <a:t>Foundational Skills is a sub-strand of Reading only found within the K-5 section and focuses on print concepts, phonological awareness, phonics and word recognition, and fluency.</a:t>
            </a:r>
          </a:p>
          <a:p>
            <a:pPr>
              <a:lnSpc>
                <a:spcPct val="80000"/>
              </a:lnSpc>
            </a:pPr>
            <a:r>
              <a:rPr lang="en-US" sz="1000"/>
              <a:t> </a:t>
            </a:r>
          </a:p>
          <a:p>
            <a:pPr>
              <a:lnSpc>
                <a:spcPct val="80000"/>
              </a:lnSpc>
            </a:pPr>
            <a:r>
              <a:rPr lang="en-US" sz="1000"/>
              <a:t>Standards for Literacy in History/Social Studies, Science, and Technical Subjects, Grades 6-12 focus on reading and writing.  These standards must be taught by teachers of every content area (except ELA).  </a:t>
            </a:r>
          </a:p>
          <a:p>
            <a:pPr>
              <a:lnSpc>
                <a:spcPct val="80000"/>
              </a:lnSpc>
            </a:pPr>
            <a:r>
              <a:rPr lang="en-US" sz="1000"/>
              <a:t>There are three appendices included with the Common Core State Standards documents.  </a:t>
            </a:r>
          </a:p>
          <a:p>
            <a:pPr>
              <a:lnSpc>
                <a:spcPct val="80000"/>
              </a:lnSpc>
            </a:pPr>
            <a:endParaRPr lang="en-US" sz="1000"/>
          </a:p>
          <a:p>
            <a:pPr>
              <a:lnSpc>
                <a:spcPct val="80000"/>
              </a:lnSpc>
            </a:pPr>
            <a:r>
              <a:rPr lang="en-US" sz="1000"/>
              <a:t>Appendix A provides the research supporting the key elements of the ELA Standards and a complete discussion on the topic of text complexity.</a:t>
            </a:r>
          </a:p>
          <a:p>
            <a:pPr>
              <a:lnSpc>
                <a:spcPct val="80000"/>
              </a:lnSpc>
            </a:pPr>
            <a:endParaRPr lang="en-US" sz="1000"/>
          </a:p>
          <a:p>
            <a:pPr>
              <a:lnSpc>
                <a:spcPct val="80000"/>
              </a:lnSpc>
            </a:pPr>
            <a:r>
              <a:rPr lang="en-US" sz="1000"/>
              <a:t>Appendix B provides K-12 text exemplars to illustrate the complexity, quality, and range of student reading at various grade levels. Sample performance tasks are provided to further illustrate the application of the standards to texts of sufficient complexity, quality and range.</a:t>
            </a:r>
          </a:p>
          <a:p>
            <a:pPr>
              <a:lnSpc>
                <a:spcPct val="80000"/>
              </a:lnSpc>
            </a:pPr>
            <a:endParaRPr lang="en-US" sz="1000"/>
          </a:p>
          <a:p>
            <a:pPr>
              <a:lnSpc>
                <a:spcPct val="80000"/>
              </a:lnSpc>
            </a:pPr>
            <a:r>
              <a:rPr lang="en-US" sz="1000"/>
              <a:t>Appendix C provides samples of student writing with an explanation as to the quality of the writing. It includes annotated samples demonstrating at least adequate performance in student writing at various grade levels.</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1940" indent="-289208">
              <a:defRPr sz="2400">
                <a:solidFill>
                  <a:schemeClr val="tx1"/>
                </a:solidFill>
                <a:latin typeface="Arial" panose="020B0604020202020204" pitchFamily="34" charset="0"/>
                <a:ea typeface="MS PGothic" panose="020B0600070205080204" pitchFamily="34" charset="-128"/>
              </a:defRPr>
            </a:lvl2pPr>
            <a:lvl3pPr marL="1156830" indent="-231366">
              <a:defRPr sz="2400">
                <a:solidFill>
                  <a:schemeClr val="tx1"/>
                </a:solidFill>
                <a:latin typeface="Arial" panose="020B0604020202020204" pitchFamily="34" charset="0"/>
                <a:ea typeface="MS PGothic" panose="020B0600070205080204" pitchFamily="34" charset="-128"/>
              </a:defRPr>
            </a:lvl3pPr>
            <a:lvl4pPr marL="1619562" indent="-231366">
              <a:defRPr sz="2400">
                <a:solidFill>
                  <a:schemeClr val="tx1"/>
                </a:solidFill>
                <a:latin typeface="Arial" panose="020B0604020202020204" pitchFamily="34" charset="0"/>
                <a:ea typeface="MS PGothic" panose="020B0600070205080204" pitchFamily="34" charset="-128"/>
              </a:defRPr>
            </a:lvl4pPr>
            <a:lvl5pPr marL="2082295" indent="-231366">
              <a:defRPr sz="2400">
                <a:solidFill>
                  <a:schemeClr val="tx1"/>
                </a:solidFill>
                <a:latin typeface="Arial" panose="020B0604020202020204" pitchFamily="34" charset="0"/>
                <a:ea typeface="MS PGothic" panose="020B0600070205080204" pitchFamily="34" charset="-128"/>
              </a:defRPr>
            </a:lvl5pPr>
            <a:lvl6pPr marL="2545027"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07759"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70491"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33223"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D658D77-DC38-4D8A-BC9E-F949B542D741}" type="slidenum">
              <a:rPr lang="en-US" sz="1200">
                <a:latin typeface="Calibri" panose="020F0502020204030204" pitchFamily="34" charset="0"/>
              </a:rPr>
              <a:pPr/>
              <a:t>3</a:t>
            </a:fld>
            <a:endParaRPr lang="en-US" sz="1200">
              <a:latin typeface="Calibri" panose="020F0502020204030204" pitchFamily="34" charset="0"/>
            </a:endParaRPr>
          </a:p>
        </p:txBody>
      </p:sp>
    </p:spTree>
    <p:extLst>
      <p:ext uri="{BB962C8B-B14F-4D97-AF65-F5344CB8AC3E}">
        <p14:creationId xmlns:p14="http://schemas.microsoft.com/office/powerpoint/2010/main" val="1044849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This graphic depicts the design of the PA Common Core Standards for English      Language Arts and Literacy in History/Social Studies, Science, and Technical Subjects.  The CCR standards were used as the overarching structure for the PA Common Core Standards.</a:t>
            </a:r>
          </a:p>
          <a:p>
            <a:r>
              <a:rPr lang="en-US" dirty="0" smtClean="0"/>
              <a:t> </a:t>
            </a:r>
          </a:p>
          <a:p>
            <a:r>
              <a:rPr lang="en-US" dirty="0" smtClean="0"/>
              <a:t>The PA Common Core Standards are organized around five Standard Categories:  Foundational Skills, Reading Informational Text, Reading Literature, Writing, and Speaking and Literature.</a:t>
            </a:r>
          </a:p>
          <a:p>
            <a:r>
              <a:rPr lang="en-US" dirty="0" smtClean="0"/>
              <a:t> </a:t>
            </a:r>
          </a:p>
          <a:p>
            <a:r>
              <a:rPr lang="en-US" dirty="0" smtClean="0"/>
              <a:t>There are five supporting documents for the PA Common Core Standards.  They include the three appendices from the Common Core State Standards (Appendix A, Appendix B, and Appendix C) and the Literacy standards for History and Social Studies (Appendix D) and Literacy standards for Science and Technical Subjects (Appendix E).</a:t>
            </a:r>
          </a:p>
          <a:p>
            <a:endParaRPr lang="en-US" dirty="0" smtClean="0"/>
          </a:p>
          <a:p>
            <a:r>
              <a:rPr lang="en-US" dirty="0" smtClean="0"/>
              <a:t>Appropriate</a:t>
            </a:r>
            <a:r>
              <a:rPr lang="en-US" baseline="0" dirty="0" smtClean="0"/>
              <a:t> to visit SAS Portal to show where to access materials.</a:t>
            </a:r>
            <a:endParaRPr lang="en-US" dirty="0" smtClean="0"/>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1940" indent="-289208">
              <a:defRPr sz="2400">
                <a:solidFill>
                  <a:schemeClr val="tx1"/>
                </a:solidFill>
                <a:latin typeface="Arial" panose="020B0604020202020204" pitchFamily="34" charset="0"/>
                <a:ea typeface="MS PGothic" panose="020B0600070205080204" pitchFamily="34" charset="-128"/>
              </a:defRPr>
            </a:lvl2pPr>
            <a:lvl3pPr marL="1156830" indent="-231366">
              <a:defRPr sz="2400">
                <a:solidFill>
                  <a:schemeClr val="tx1"/>
                </a:solidFill>
                <a:latin typeface="Arial" panose="020B0604020202020204" pitchFamily="34" charset="0"/>
                <a:ea typeface="MS PGothic" panose="020B0600070205080204" pitchFamily="34" charset="-128"/>
              </a:defRPr>
            </a:lvl3pPr>
            <a:lvl4pPr marL="1619562" indent="-231366">
              <a:defRPr sz="2400">
                <a:solidFill>
                  <a:schemeClr val="tx1"/>
                </a:solidFill>
                <a:latin typeface="Arial" panose="020B0604020202020204" pitchFamily="34" charset="0"/>
                <a:ea typeface="MS PGothic" panose="020B0600070205080204" pitchFamily="34" charset="-128"/>
              </a:defRPr>
            </a:lvl4pPr>
            <a:lvl5pPr marL="2082295" indent="-231366">
              <a:defRPr sz="2400">
                <a:solidFill>
                  <a:schemeClr val="tx1"/>
                </a:solidFill>
                <a:latin typeface="Arial" panose="020B0604020202020204" pitchFamily="34" charset="0"/>
                <a:ea typeface="MS PGothic" panose="020B0600070205080204" pitchFamily="34" charset="-128"/>
              </a:defRPr>
            </a:lvl5pPr>
            <a:lvl6pPr marL="2545027"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07759"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70491"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33223" indent="-231366" defTabSz="462732"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A2D564-2E3A-4E14-94B6-7FA456449B7F}" type="slidenum">
              <a:rPr lang="en-US" sz="1200">
                <a:latin typeface="Calibri" panose="020F0502020204030204" pitchFamily="34" charset="0"/>
              </a:rPr>
              <a:pPr/>
              <a:t>4</a:t>
            </a:fld>
            <a:endParaRPr lang="en-US" sz="1200">
              <a:latin typeface="Calibri" panose="020F0502020204030204" pitchFamily="34" charset="0"/>
            </a:endParaRPr>
          </a:p>
        </p:txBody>
      </p:sp>
    </p:spTree>
    <p:extLst>
      <p:ext uri="{BB962C8B-B14F-4D97-AF65-F5344CB8AC3E}">
        <p14:creationId xmlns:p14="http://schemas.microsoft.com/office/powerpoint/2010/main" val="3514797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FF0000"/>
                </a:solidFill>
              </a:rPr>
              <a:t>Key Shifts handout</a:t>
            </a:r>
          </a:p>
          <a:p>
            <a:r>
              <a:rPr lang="en-US" dirty="0" smtClean="0"/>
              <a:t>Point</a:t>
            </a:r>
            <a:r>
              <a:rPr lang="en-US" baseline="0" dirty="0" smtClean="0"/>
              <a:t> out it is borrowed from NY; </a:t>
            </a:r>
          </a:p>
          <a:p>
            <a:endParaRPr lang="en-US" baseline="0" dirty="0" smtClean="0"/>
          </a:p>
          <a:p>
            <a:r>
              <a:rPr lang="en-US" baseline="0" dirty="0" smtClean="0"/>
              <a:t>*not necessary purchase texts – use what have, shift grade using it, free electronic versions, supplement</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5</a:t>
            </a:fld>
            <a:endParaRPr lang="en-US"/>
          </a:p>
        </p:txBody>
      </p:sp>
    </p:spTree>
    <p:extLst>
      <p:ext uri="{BB962C8B-B14F-4D97-AF65-F5344CB8AC3E}">
        <p14:creationId xmlns:p14="http://schemas.microsoft.com/office/powerpoint/2010/main" val="624852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6</a:t>
            </a:fld>
            <a:endParaRPr lang="en-US"/>
          </a:p>
        </p:txBody>
      </p:sp>
    </p:spTree>
    <p:extLst>
      <p:ext uri="{BB962C8B-B14F-4D97-AF65-F5344CB8AC3E}">
        <p14:creationId xmlns:p14="http://schemas.microsoft.com/office/powerpoint/2010/main" val="4223029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Across all subjects</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7</a:t>
            </a:fld>
            <a:endParaRPr lang="en-US"/>
          </a:p>
        </p:txBody>
      </p:sp>
    </p:spTree>
    <p:extLst>
      <p:ext uri="{BB962C8B-B14F-4D97-AF65-F5344CB8AC3E}">
        <p14:creationId xmlns:p14="http://schemas.microsoft.com/office/powerpoint/2010/main" val="4216370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Across ALL subjects</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8</a:t>
            </a:fld>
            <a:endParaRPr lang="en-US"/>
          </a:p>
        </p:txBody>
      </p:sp>
    </p:spTree>
    <p:extLst>
      <p:ext uri="{BB962C8B-B14F-4D97-AF65-F5344CB8AC3E}">
        <p14:creationId xmlns:p14="http://schemas.microsoft.com/office/powerpoint/2010/main" val="270309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9</a:t>
            </a:fld>
            <a:endParaRPr lang="en-US"/>
          </a:p>
        </p:txBody>
      </p:sp>
    </p:spTree>
    <p:extLst>
      <p:ext uri="{BB962C8B-B14F-4D97-AF65-F5344CB8AC3E}">
        <p14:creationId xmlns:p14="http://schemas.microsoft.com/office/powerpoint/2010/main" val="539913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10/10/2013</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10/10/2013</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10/10/2013</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10/10/2013</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10/10/2013</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10/10/2013</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10/10/2013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teachingchannel.org/videos/common-core-standards-el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pdesas.org/" TargetMode="External"/><Relationship Id="rId7" Type="http://schemas.openxmlformats.org/officeDocument/2006/relationships/hyperlink" Target="http://www.teachingchannel.or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www.engageny.org/" TargetMode="External"/><Relationship Id="rId5" Type="http://schemas.openxmlformats.org/officeDocument/2006/relationships/hyperlink" Target="http://www.barbarablackburnonline.com/" TargetMode="External"/><Relationship Id="rId4" Type="http://schemas.openxmlformats.org/officeDocument/2006/relationships/hyperlink" Target="http://cliu21cng.wikispaces.com/"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 Core for ELA</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18688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Shot 2012-05-13 at 1.24.40 PM.png"/>
          <p:cNvPicPr>
            <a:picLocks noGrp="1" noChangeAspect="1"/>
          </p:cNvPicPr>
          <p:nvPr>
            <p:ph idx="1"/>
          </p:nvPr>
        </p:nvPicPr>
        <p:blipFill>
          <a:blip r:embed="rId3" cstate="print"/>
          <a:srcRect t="-25040" b="-25040"/>
          <a:stretch>
            <a:fillRect/>
          </a:stretch>
        </p:blipFill>
        <p:spPr>
          <a:xfrm>
            <a:off x="6172200" y="1447800"/>
            <a:ext cx="4267200" cy="4724400"/>
          </a:xfrm>
        </p:spPr>
      </p:pic>
      <p:sp>
        <p:nvSpPr>
          <p:cNvPr id="5" name="Text Placeholder 4"/>
          <p:cNvSpPr>
            <a:spLocks noGrp="1"/>
          </p:cNvSpPr>
          <p:nvPr>
            <p:ph type="body" sz="half" idx="2"/>
          </p:nvPr>
        </p:nvSpPr>
        <p:spPr>
          <a:xfrm>
            <a:off x="1828800" y="1371600"/>
            <a:ext cx="4572000" cy="5181600"/>
          </a:xfrm>
        </p:spPr>
        <p:txBody>
          <a:bodyPr/>
          <a:lstStyle/>
          <a:p>
            <a:pPr marL="342900" indent="-342900">
              <a:buFont typeface="+mj-lt"/>
              <a:buAutoNum type="arabicPeriod"/>
            </a:pPr>
            <a:r>
              <a:rPr lang="en-US" sz="2000" b="1" dirty="0">
                <a:solidFill>
                  <a:schemeClr val="tx1"/>
                </a:solidFill>
              </a:rPr>
              <a:t>Quantitative Measures </a:t>
            </a:r>
            <a:r>
              <a:rPr lang="en-US" sz="2000" dirty="0">
                <a:solidFill>
                  <a:schemeClr val="tx1"/>
                </a:solidFill>
              </a:rPr>
              <a:t>– Readability and other scores of text complexity often best measured by computer software.</a:t>
            </a:r>
          </a:p>
          <a:p>
            <a:pPr marL="342900" indent="-342900">
              <a:buFont typeface="+mj-lt"/>
              <a:buAutoNum type="arabicPeriod"/>
            </a:pPr>
            <a:r>
              <a:rPr lang="en-US" sz="2000" b="1" dirty="0">
                <a:solidFill>
                  <a:schemeClr val="tx1"/>
                </a:solidFill>
              </a:rPr>
              <a:t>Qualitative Measures </a:t>
            </a:r>
            <a:r>
              <a:rPr lang="en-US" sz="2000" dirty="0">
                <a:solidFill>
                  <a:schemeClr val="tx1"/>
                </a:solidFill>
              </a:rPr>
              <a:t>– Levels of meaning, structure, language conventionality and clarity, and knowledge demands often best measured by an attentive human reader.</a:t>
            </a:r>
          </a:p>
          <a:p>
            <a:pPr marL="342900" indent="-342900">
              <a:buFont typeface="+mj-lt"/>
              <a:buAutoNum type="arabicPeriod"/>
            </a:pPr>
            <a:r>
              <a:rPr lang="en-US" sz="2000" b="1" dirty="0">
                <a:solidFill>
                  <a:schemeClr val="tx1"/>
                </a:solidFill>
              </a:rPr>
              <a:t>Reader and Task Considerations </a:t>
            </a:r>
            <a:r>
              <a:rPr lang="en-US" sz="2000" dirty="0">
                <a:solidFill>
                  <a:schemeClr val="tx1"/>
                </a:solidFill>
              </a:rPr>
              <a:t>– Background knowledge of reader, motivation, interests, and complexity generated by tasks assigned often best made by educators employing their professional judgment.</a:t>
            </a:r>
          </a:p>
          <a:p>
            <a:pPr marL="342900" indent="-342900">
              <a:buFont typeface="+mj-lt"/>
              <a:buAutoNum type="arabicPeriod"/>
            </a:pPr>
            <a:endParaRPr lang="en-US" dirty="0"/>
          </a:p>
        </p:txBody>
      </p:sp>
      <p:sp>
        <p:nvSpPr>
          <p:cNvPr id="6" name="TextBox 5"/>
          <p:cNvSpPr txBox="1"/>
          <p:nvPr/>
        </p:nvSpPr>
        <p:spPr>
          <a:xfrm>
            <a:off x="834012" y="402361"/>
            <a:ext cx="9746901" cy="923330"/>
          </a:xfrm>
          <a:prstGeom prst="rect">
            <a:avLst/>
          </a:prstGeom>
          <a:noFill/>
        </p:spPr>
        <p:txBody>
          <a:bodyPr wrap="square" rtlCol="0">
            <a:spAutoFit/>
          </a:bodyPr>
          <a:lstStyle/>
          <a:p>
            <a:r>
              <a:rPr lang="en-US" sz="5400" dirty="0">
                <a:latin typeface="+mj-lt"/>
              </a:rPr>
              <a:t>Overview of Text Complexity</a:t>
            </a:r>
          </a:p>
        </p:txBody>
      </p:sp>
      <p:sp>
        <p:nvSpPr>
          <p:cNvPr id="9" name="Slide Number Placeholder 8"/>
          <p:cNvSpPr>
            <a:spLocks noGrp="1"/>
          </p:cNvSpPr>
          <p:nvPr>
            <p:ph type="sldNum" sz="quarter" idx="12"/>
          </p:nvPr>
        </p:nvSpPr>
        <p:spPr/>
        <p:txBody>
          <a:bodyPr/>
          <a:lstStyle/>
          <a:p>
            <a:fld id="{5ADCC869-98FB-4A2E-940C-5667EC6B6371}" type="slidenum">
              <a:rPr lang="en-US" smtClean="0"/>
              <a:pPr/>
              <a:t>10</a:t>
            </a:fld>
            <a:endParaRPr lang="en-US" dirty="0"/>
          </a:p>
        </p:txBody>
      </p:sp>
    </p:spTree>
    <p:extLst>
      <p:ext uri="{BB962C8B-B14F-4D97-AF65-F5344CB8AC3E}">
        <p14:creationId xmlns:p14="http://schemas.microsoft.com/office/powerpoint/2010/main" val="2335694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2"/>
          <p:cNvSpPr>
            <a:spLocks noGrp="1"/>
          </p:cNvSpPr>
          <p:nvPr>
            <p:ph type="title"/>
          </p:nvPr>
        </p:nvSpPr>
        <p:spPr>
          <a:xfrm>
            <a:off x="1524000" y="1"/>
            <a:ext cx="6096000" cy="1285875"/>
          </a:xfrm>
        </p:spPr>
        <p:txBody>
          <a:bodyPr/>
          <a:lstStyle/>
          <a:p>
            <a:r>
              <a:rPr lang="en-US" b="1" dirty="0" smtClean="0">
                <a:ea typeface="Geneva"/>
                <a:cs typeface="Geneva"/>
              </a:rPr>
              <a:t>	</a:t>
            </a:r>
          </a:p>
        </p:txBody>
      </p:sp>
      <p:sp>
        <p:nvSpPr>
          <p:cNvPr id="4" name="TextBox 3"/>
          <p:cNvSpPr txBox="1">
            <a:spLocks noChangeArrowheads="1"/>
          </p:cNvSpPr>
          <p:nvPr/>
        </p:nvSpPr>
        <p:spPr bwMode="auto">
          <a:xfrm>
            <a:off x="6705600" y="2286000"/>
            <a:ext cx="3352800" cy="3108544"/>
          </a:xfrm>
          <a:prstGeom prst="rect">
            <a:avLst/>
          </a:prstGeom>
          <a:noFill/>
          <a:ln w="9525">
            <a:noFill/>
            <a:miter lim="800000"/>
            <a:headEnd/>
            <a:tailEnd/>
          </a:ln>
        </p:spPr>
        <p:txBody>
          <a:bodyPr>
            <a:spAutoFit/>
          </a:bodyPr>
          <a:lstStyle/>
          <a:p>
            <a:r>
              <a:rPr lang="en-US" sz="2800" dirty="0">
                <a:latin typeface="Calibri"/>
                <a:cs typeface="Calibri"/>
              </a:rPr>
              <a:t>Measures such as:</a:t>
            </a:r>
          </a:p>
          <a:p>
            <a:pPr marL="742950" lvl="1" indent="-285750">
              <a:buFont typeface="Arial" pitchFamily="34" charset="0"/>
              <a:buChar char="•"/>
            </a:pPr>
            <a:r>
              <a:rPr lang="en-US" sz="2800" dirty="0">
                <a:latin typeface="Calibri"/>
                <a:cs typeface="Calibri"/>
              </a:rPr>
              <a:t>Word length</a:t>
            </a:r>
          </a:p>
          <a:p>
            <a:pPr marL="742950" lvl="1" indent="-285750">
              <a:buFont typeface="Arial" pitchFamily="34" charset="0"/>
              <a:buChar char="•"/>
            </a:pPr>
            <a:r>
              <a:rPr lang="en-US" sz="2800" dirty="0">
                <a:latin typeface="Calibri"/>
                <a:cs typeface="Calibri"/>
              </a:rPr>
              <a:t>Word frequency</a:t>
            </a:r>
          </a:p>
          <a:p>
            <a:pPr marL="742950" lvl="1" indent="-285750">
              <a:buFont typeface="Arial" pitchFamily="34" charset="0"/>
              <a:buChar char="•"/>
            </a:pPr>
            <a:r>
              <a:rPr lang="en-US" sz="2800" dirty="0">
                <a:latin typeface="Calibri"/>
                <a:cs typeface="Calibri"/>
              </a:rPr>
              <a:t>Word difficulty</a:t>
            </a:r>
          </a:p>
          <a:p>
            <a:pPr marL="742950" lvl="1" indent="-285750">
              <a:buFont typeface="Arial" pitchFamily="34" charset="0"/>
              <a:buChar char="•"/>
            </a:pPr>
            <a:r>
              <a:rPr lang="en-US" sz="2800" dirty="0">
                <a:latin typeface="Calibri"/>
                <a:cs typeface="Calibri"/>
              </a:rPr>
              <a:t>Sentence length</a:t>
            </a:r>
          </a:p>
          <a:p>
            <a:pPr marL="742950" lvl="1" indent="-285750">
              <a:buFont typeface="Arial" pitchFamily="34" charset="0"/>
              <a:buChar char="•"/>
            </a:pPr>
            <a:r>
              <a:rPr lang="en-US" sz="2800" dirty="0">
                <a:latin typeface="Calibri"/>
                <a:cs typeface="Calibri"/>
              </a:rPr>
              <a:t>Text length</a:t>
            </a:r>
          </a:p>
          <a:p>
            <a:pPr marL="742950" lvl="1" indent="-285750">
              <a:buFont typeface="Arial" pitchFamily="34" charset="0"/>
              <a:buChar char="•"/>
            </a:pPr>
            <a:r>
              <a:rPr lang="en-US" sz="2800" dirty="0">
                <a:latin typeface="Calibri"/>
                <a:cs typeface="Calibri"/>
              </a:rPr>
              <a:t>Text cohesion</a:t>
            </a:r>
          </a:p>
        </p:txBody>
      </p:sp>
      <p:sp>
        <p:nvSpPr>
          <p:cNvPr id="50182" name="TextBox 1"/>
          <p:cNvSpPr txBox="1">
            <a:spLocks noChangeArrowheads="1"/>
          </p:cNvSpPr>
          <p:nvPr/>
        </p:nvSpPr>
        <p:spPr bwMode="auto">
          <a:xfrm>
            <a:off x="2133600" y="1600200"/>
            <a:ext cx="7772400" cy="523220"/>
          </a:xfrm>
          <a:prstGeom prst="rect">
            <a:avLst/>
          </a:prstGeom>
          <a:noFill/>
          <a:ln w="9525">
            <a:noFill/>
            <a:miter lim="800000"/>
            <a:headEnd/>
            <a:tailEnd/>
          </a:ln>
        </p:spPr>
        <p:txBody>
          <a:bodyPr>
            <a:spAutoFit/>
          </a:bodyPr>
          <a:lstStyle/>
          <a:p>
            <a:pPr algn="ctr"/>
            <a:r>
              <a:rPr lang="en-US" sz="2800" b="1" dirty="0">
                <a:solidFill>
                  <a:srgbClr val="0070C0"/>
                </a:solidFill>
              </a:rPr>
              <a:t>Step 1: Quantitative Measures</a:t>
            </a:r>
            <a:endParaRPr lang="en-US" sz="2800" dirty="0">
              <a:solidFill>
                <a:srgbClr val="0070C0"/>
              </a:solidFill>
            </a:endParaRPr>
          </a:p>
        </p:txBody>
      </p:sp>
      <p:sp>
        <p:nvSpPr>
          <p:cNvPr id="7" name="TextBox 6"/>
          <p:cNvSpPr txBox="1"/>
          <p:nvPr/>
        </p:nvSpPr>
        <p:spPr>
          <a:xfrm>
            <a:off x="884255" y="234489"/>
            <a:ext cx="9204290" cy="923330"/>
          </a:xfrm>
          <a:prstGeom prst="rect">
            <a:avLst/>
          </a:prstGeom>
          <a:noFill/>
        </p:spPr>
        <p:txBody>
          <a:bodyPr wrap="square" rtlCol="0">
            <a:spAutoFit/>
          </a:bodyPr>
          <a:lstStyle/>
          <a:p>
            <a:r>
              <a:rPr lang="en-US" sz="5400" dirty="0">
                <a:latin typeface="+mj-lt"/>
                <a:cs typeface="Calibri"/>
              </a:rPr>
              <a:t>Quantitative Measure</a:t>
            </a:r>
          </a:p>
        </p:txBody>
      </p:sp>
      <p:grpSp>
        <p:nvGrpSpPr>
          <p:cNvPr id="9" name="Group 8"/>
          <p:cNvGrpSpPr/>
          <p:nvPr/>
        </p:nvGrpSpPr>
        <p:grpSpPr>
          <a:xfrm>
            <a:off x="1981200" y="2635250"/>
            <a:ext cx="3588456" cy="2927350"/>
            <a:chOff x="457200" y="2635250"/>
            <a:chExt cx="3588456" cy="2927350"/>
          </a:xfrm>
        </p:grpSpPr>
        <p:pic>
          <p:nvPicPr>
            <p:cNvPr id="50180" name="Picture 2"/>
            <p:cNvPicPr>
              <a:picLocks noChangeAspect="1" noChangeArrowheads="1"/>
            </p:cNvPicPr>
            <p:nvPr/>
          </p:nvPicPr>
          <p:blipFill>
            <a:blip r:embed="rId3" cstate="print"/>
            <a:srcRect/>
            <a:stretch>
              <a:fillRect/>
            </a:stretch>
          </p:blipFill>
          <p:spPr bwMode="auto">
            <a:xfrm>
              <a:off x="457200" y="2635250"/>
              <a:ext cx="3505200" cy="2927350"/>
            </a:xfrm>
            <a:prstGeom prst="rect">
              <a:avLst/>
            </a:prstGeom>
            <a:noFill/>
            <a:ln w="9525">
              <a:noFill/>
              <a:miter lim="800000"/>
              <a:headEnd/>
              <a:tailEnd/>
            </a:ln>
          </p:spPr>
        </p:pic>
        <p:sp>
          <p:nvSpPr>
            <p:cNvPr id="8" name="Left Arrow 7"/>
            <p:cNvSpPr/>
            <p:nvPr/>
          </p:nvSpPr>
          <p:spPr>
            <a:xfrm rot="19594514">
              <a:off x="3163974" y="3090478"/>
              <a:ext cx="881682" cy="68580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Slide Number Placeholder 10"/>
          <p:cNvSpPr>
            <a:spLocks noGrp="1"/>
          </p:cNvSpPr>
          <p:nvPr>
            <p:ph type="sldNum" sz="quarter" idx="12"/>
          </p:nvPr>
        </p:nvSpPr>
        <p:spPr/>
        <p:txBody>
          <a:bodyPr/>
          <a:lstStyle/>
          <a:p>
            <a:fld id="{5ADCC869-98FB-4A2E-940C-5667EC6B6371}" type="slidenum">
              <a:rPr lang="en-US" smtClean="0"/>
              <a:pPr/>
              <a:t>11</a:t>
            </a:fld>
            <a:endParaRPr lang="en-US" dirty="0"/>
          </a:p>
        </p:txBody>
      </p:sp>
    </p:spTree>
    <p:extLst>
      <p:ext uri="{BB962C8B-B14F-4D97-AF65-F5344CB8AC3E}">
        <p14:creationId xmlns:p14="http://schemas.microsoft.com/office/powerpoint/2010/main" val="2372958689"/>
      </p:ext>
    </p:extLst>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TextBox 1"/>
          <p:cNvSpPr txBox="1">
            <a:spLocks noChangeArrowheads="1"/>
          </p:cNvSpPr>
          <p:nvPr/>
        </p:nvSpPr>
        <p:spPr bwMode="auto">
          <a:xfrm>
            <a:off x="2133600" y="1371601"/>
            <a:ext cx="7772400" cy="461963"/>
          </a:xfrm>
          <a:prstGeom prst="rect">
            <a:avLst/>
          </a:prstGeom>
          <a:noFill/>
          <a:ln w="9525">
            <a:noFill/>
            <a:miter lim="800000"/>
            <a:headEnd/>
            <a:tailEnd/>
          </a:ln>
        </p:spPr>
        <p:txBody>
          <a:bodyPr>
            <a:spAutoFit/>
          </a:bodyPr>
          <a:lstStyle/>
          <a:p>
            <a:pPr algn="ctr"/>
            <a:r>
              <a:rPr lang="en-US" sz="2400" b="1" dirty="0">
                <a:solidFill>
                  <a:srgbClr val="0070C0"/>
                </a:solidFill>
                <a:latin typeface="Calibri"/>
                <a:cs typeface="Calibri"/>
              </a:rPr>
              <a:t>Step 2: Qualitative Measures</a:t>
            </a:r>
            <a:endParaRPr lang="en-US" sz="2400" dirty="0">
              <a:solidFill>
                <a:srgbClr val="0070C0"/>
              </a:solidFill>
              <a:latin typeface="Calibri"/>
              <a:cs typeface="Calibri"/>
            </a:endParaRPr>
          </a:p>
        </p:txBody>
      </p:sp>
      <p:sp>
        <p:nvSpPr>
          <p:cNvPr id="7" name="TextBox 6"/>
          <p:cNvSpPr txBox="1">
            <a:spLocks noChangeArrowheads="1"/>
          </p:cNvSpPr>
          <p:nvPr/>
        </p:nvSpPr>
        <p:spPr bwMode="auto">
          <a:xfrm>
            <a:off x="5867400" y="1981201"/>
            <a:ext cx="4648200" cy="3785652"/>
          </a:xfrm>
          <a:prstGeom prst="rect">
            <a:avLst/>
          </a:prstGeom>
          <a:noFill/>
          <a:ln w="9525">
            <a:noFill/>
            <a:miter lim="800000"/>
            <a:headEnd/>
            <a:tailEnd/>
          </a:ln>
        </p:spPr>
        <p:txBody>
          <a:bodyPr wrap="square">
            <a:spAutoFit/>
          </a:bodyPr>
          <a:lstStyle/>
          <a:p>
            <a:r>
              <a:rPr lang="en-US" sz="2400" dirty="0">
                <a:latin typeface="Calibri"/>
                <a:cs typeface="Calibri"/>
              </a:rPr>
              <a:t>Measures such as:</a:t>
            </a:r>
          </a:p>
          <a:p>
            <a:pPr marL="742950" lvl="1" indent="-285750">
              <a:buFont typeface="Arial" pitchFamily="34" charset="0"/>
              <a:buChar char="•"/>
            </a:pPr>
            <a:r>
              <a:rPr lang="en-US" sz="2400" dirty="0">
                <a:latin typeface="Calibri"/>
                <a:cs typeface="Calibri"/>
              </a:rPr>
              <a:t>Layers of meaning</a:t>
            </a:r>
          </a:p>
          <a:p>
            <a:pPr marL="742950" lvl="1" indent="-285750">
              <a:buFont typeface="Arial" pitchFamily="34" charset="0"/>
              <a:buChar char="•"/>
            </a:pPr>
            <a:r>
              <a:rPr lang="en-US" sz="2400" dirty="0">
                <a:latin typeface="Calibri"/>
                <a:cs typeface="Calibri"/>
              </a:rPr>
              <a:t>Levels of purpose</a:t>
            </a:r>
          </a:p>
          <a:p>
            <a:pPr marL="742950" lvl="1" indent="-285750">
              <a:buFont typeface="Arial" pitchFamily="34" charset="0"/>
              <a:buChar char="•"/>
            </a:pPr>
            <a:r>
              <a:rPr lang="en-US" sz="2400" dirty="0">
                <a:latin typeface="Calibri"/>
                <a:cs typeface="Calibri"/>
              </a:rPr>
              <a:t>Structure</a:t>
            </a:r>
          </a:p>
          <a:p>
            <a:pPr marL="742950" lvl="1" indent="-285750">
              <a:buFont typeface="Arial" pitchFamily="34" charset="0"/>
              <a:buChar char="•"/>
            </a:pPr>
            <a:r>
              <a:rPr lang="en-US" sz="2400" dirty="0">
                <a:latin typeface="Calibri"/>
                <a:cs typeface="Calibri"/>
              </a:rPr>
              <a:t>Organization</a:t>
            </a:r>
          </a:p>
          <a:p>
            <a:pPr marL="742950" lvl="1" indent="-285750">
              <a:buFont typeface="Arial" pitchFamily="34" charset="0"/>
              <a:buChar char="•"/>
            </a:pPr>
            <a:r>
              <a:rPr lang="en-US" sz="2400" dirty="0">
                <a:latin typeface="Calibri"/>
                <a:cs typeface="Calibri"/>
              </a:rPr>
              <a:t>Language conventionality</a:t>
            </a:r>
          </a:p>
          <a:p>
            <a:pPr marL="742950" lvl="1" indent="-285750">
              <a:buFont typeface="Arial" pitchFamily="34" charset="0"/>
              <a:buChar char="•"/>
            </a:pPr>
            <a:r>
              <a:rPr lang="en-US" sz="2400" dirty="0">
                <a:latin typeface="Calibri"/>
                <a:cs typeface="Calibri"/>
              </a:rPr>
              <a:t>Language clarity</a:t>
            </a:r>
          </a:p>
          <a:p>
            <a:pPr marL="742950" lvl="1" indent="-285750">
              <a:buFont typeface="Arial" pitchFamily="34" charset="0"/>
              <a:buChar char="•"/>
            </a:pPr>
            <a:r>
              <a:rPr lang="en-US" sz="2400" dirty="0">
                <a:latin typeface="Calibri"/>
                <a:cs typeface="Calibri"/>
              </a:rPr>
              <a:t>Prior knowledge demands</a:t>
            </a:r>
          </a:p>
          <a:p>
            <a:pPr marL="742950" lvl="1" indent="-285750">
              <a:buFont typeface="Arial" pitchFamily="34" charset="0"/>
              <a:buChar char="•"/>
            </a:pPr>
            <a:r>
              <a:rPr lang="en-US" sz="2400" dirty="0">
                <a:latin typeface="Calibri"/>
                <a:cs typeface="Calibri"/>
              </a:rPr>
              <a:t>Cultural demands</a:t>
            </a:r>
          </a:p>
          <a:p>
            <a:pPr marL="742950" lvl="1" indent="-285750">
              <a:buFont typeface="Arial" pitchFamily="34" charset="0"/>
              <a:buChar char="•"/>
            </a:pPr>
            <a:r>
              <a:rPr lang="en-US" sz="2400" dirty="0">
                <a:latin typeface="Calibri"/>
                <a:cs typeface="Calibri"/>
              </a:rPr>
              <a:t>Vocabulary</a:t>
            </a:r>
          </a:p>
        </p:txBody>
      </p:sp>
      <p:sp>
        <p:nvSpPr>
          <p:cNvPr id="6" name="TextBox 5"/>
          <p:cNvSpPr txBox="1"/>
          <p:nvPr/>
        </p:nvSpPr>
        <p:spPr>
          <a:xfrm>
            <a:off x="723481" y="457200"/>
            <a:ext cx="10249319" cy="923330"/>
          </a:xfrm>
          <a:prstGeom prst="rect">
            <a:avLst/>
          </a:prstGeom>
          <a:noFill/>
        </p:spPr>
        <p:txBody>
          <a:bodyPr wrap="square" rtlCol="0">
            <a:spAutoFit/>
          </a:bodyPr>
          <a:lstStyle/>
          <a:p>
            <a:r>
              <a:rPr lang="en-US" sz="5400" dirty="0" smtClean="0">
                <a:latin typeface="+mj-lt"/>
                <a:cs typeface="Calibri"/>
              </a:rPr>
              <a:t>Qualitative </a:t>
            </a:r>
            <a:r>
              <a:rPr lang="en-US" sz="5400" dirty="0">
                <a:latin typeface="+mj-lt"/>
                <a:cs typeface="Calibri"/>
              </a:rPr>
              <a:t>Measure</a:t>
            </a:r>
          </a:p>
        </p:txBody>
      </p:sp>
      <p:grpSp>
        <p:nvGrpSpPr>
          <p:cNvPr id="9" name="Group 8"/>
          <p:cNvGrpSpPr/>
          <p:nvPr/>
        </p:nvGrpSpPr>
        <p:grpSpPr>
          <a:xfrm>
            <a:off x="1798497" y="2487614"/>
            <a:ext cx="3748228" cy="2998787"/>
            <a:chOff x="274497" y="2487613"/>
            <a:chExt cx="3748228" cy="2998787"/>
          </a:xfrm>
        </p:grpSpPr>
        <p:pic>
          <p:nvPicPr>
            <p:cNvPr id="76803" name="Picture 13"/>
            <p:cNvPicPr>
              <a:picLocks noChangeAspect="1" noChangeArrowheads="1"/>
            </p:cNvPicPr>
            <p:nvPr/>
          </p:nvPicPr>
          <p:blipFill>
            <a:blip r:embed="rId3" cstate="print"/>
            <a:srcRect/>
            <a:stretch>
              <a:fillRect/>
            </a:stretch>
          </p:blipFill>
          <p:spPr bwMode="auto">
            <a:xfrm>
              <a:off x="457200" y="2487613"/>
              <a:ext cx="3565525" cy="2998787"/>
            </a:xfrm>
            <a:prstGeom prst="rect">
              <a:avLst/>
            </a:prstGeom>
            <a:noFill/>
            <a:ln w="9525">
              <a:noFill/>
              <a:miter lim="800000"/>
              <a:headEnd/>
              <a:tailEnd/>
            </a:ln>
          </p:spPr>
        </p:pic>
        <p:sp>
          <p:nvSpPr>
            <p:cNvPr id="8" name="Left Arrow 7"/>
            <p:cNvSpPr/>
            <p:nvPr/>
          </p:nvSpPr>
          <p:spPr>
            <a:xfrm rot="12929642">
              <a:off x="274497" y="2885297"/>
              <a:ext cx="1066800" cy="76200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Slide Number Placeholder 10"/>
          <p:cNvSpPr>
            <a:spLocks noGrp="1"/>
          </p:cNvSpPr>
          <p:nvPr>
            <p:ph type="sldNum" sz="quarter" idx="12"/>
          </p:nvPr>
        </p:nvSpPr>
        <p:spPr/>
        <p:txBody>
          <a:bodyPr/>
          <a:lstStyle/>
          <a:p>
            <a:fld id="{5ADCC869-98FB-4A2E-940C-5667EC6B6371}" type="slidenum">
              <a:rPr lang="en-US" smtClean="0"/>
              <a:pPr/>
              <a:t>12</a:t>
            </a:fld>
            <a:endParaRPr lang="en-US" dirty="0"/>
          </a:p>
        </p:txBody>
      </p:sp>
    </p:spTree>
    <p:extLst>
      <p:ext uri="{BB962C8B-B14F-4D97-AF65-F5344CB8AC3E}">
        <p14:creationId xmlns:p14="http://schemas.microsoft.com/office/powerpoint/2010/main" val="2043920195"/>
      </p:ext>
    </p:extLst>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9" name="Picture 12"/>
          <p:cNvPicPr>
            <a:picLocks noChangeAspect="1" noChangeArrowheads="1"/>
          </p:cNvPicPr>
          <p:nvPr/>
        </p:nvPicPr>
        <p:blipFill>
          <a:blip r:embed="rId3" cstate="print"/>
          <a:srcRect/>
          <a:stretch>
            <a:fillRect/>
          </a:stretch>
        </p:blipFill>
        <p:spPr bwMode="auto">
          <a:xfrm>
            <a:off x="2209800" y="2514600"/>
            <a:ext cx="3175000" cy="2667000"/>
          </a:xfrm>
          <a:prstGeom prst="rect">
            <a:avLst/>
          </a:prstGeom>
          <a:noFill/>
          <a:ln w="9525">
            <a:noFill/>
            <a:miter lim="800000"/>
            <a:headEnd/>
            <a:tailEnd/>
          </a:ln>
        </p:spPr>
      </p:pic>
      <p:sp>
        <p:nvSpPr>
          <p:cNvPr id="91140" name="TextBox 1"/>
          <p:cNvSpPr txBox="1">
            <a:spLocks noChangeArrowheads="1"/>
          </p:cNvSpPr>
          <p:nvPr/>
        </p:nvSpPr>
        <p:spPr bwMode="auto">
          <a:xfrm>
            <a:off x="1828800" y="1676401"/>
            <a:ext cx="8458200" cy="523220"/>
          </a:xfrm>
          <a:prstGeom prst="rect">
            <a:avLst/>
          </a:prstGeom>
          <a:noFill/>
          <a:ln w="9525">
            <a:noFill/>
            <a:miter lim="800000"/>
            <a:headEnd/>
            <a:tailEnd/>
          </a:ln>
        </p:spPr>
        <p:txBody>
          <a:bodyPr wrap="square">
            <a:spAutoFit/>
          </a:bodyPr>
          <a:lstStyle/>
          <a:p>
            <a:pPr algn="ctr"/>
            <a:r>
              <a:rPr lang="en-US" sz="2800" b="1" dirty="0">
                <a:solidFill>
                  <a:srgbClr val="0070C0"/>
                </a:solidFill>
                <a:latin typeface="Calibri"/>
                <a:cs typeface="Calibri"/>
              </a:rPr>
              <a:t>Step 3: Reader and Task</a:t>
            </a:r>
            <a:endParaRPr lang="en-US" sz="2800" dirty="0">
              <a:solidFill>
                <a:srgbClr val="0070C0"/>
              </a:solidFill>
              <a:latin typeface="Calibri"/>
              <a:cs typeface="Calibri"/>
            </a:endParaRPr>
          </a:p>
        </p:txBody>
      </p:sp>
      <p:sp>
        <p:nvSpPr>
          <p:cNvPr id="6" name="TextBox 5"/>
          <p:cNvSpPr txBox="1">
            <a:spLocks noChangeArrowheads="1"/>
          </p:cNvSpPr>
          <p:nvPr/>
        </p:nvSpPr>
        <p:spPr bwMode="auto">
          <a:xfrm>
            <a:off x="6019800" y="2514601"/>
            <a:ext cx="4038600" cy="3354765"/>
          </a:xfrm>
          <a:prstGeom prst="rect">
            <a:avLst/>
          </a:prstGeom>
          <a:noFill/>
          <a:ln w="9525">
            <a:noFill/>
            <a:miter lim="800000"/>
            <a:headEnd/>
            <a:tailEnd/>
          </a:ln>
        </p:spPr>
        <p:txBody>
          <a:bodyPr>
            <a:spAutoFit/>
          </a:bodyPr>
          <a:lstStyle/>
          <a:p>
            <a:r>
              <a:rPr lang="en-US" sz="2400" dirty="0">
                <a:latin typeface="Calibri"/>
                <a:cs typeface="Calibri"/>
              </a:rPr>
              <a:t>Considerations such as:</a:t>
            </a:r>
          </a:p>
          <a:p>
            <a:pPr marL="338138" indent="-287338">
              <a:buFont typeface="Arial" pitchFamily="34" charset="0"/>
              <a:buChar char="•"/>
            </a:pPr>
            <a:r>
              <a:rPr lang="en-US" sz="2400" dirty="0">
                <a:latin typeface="Calibri"/>
                <a:cs typeface="Calibri"/>
              </a:rPr>
              <a:t>Motivation</a:t>
            </a:r>
          </a:p>
          <a:p>
            <a:pPr marL="338138" indent="-287338">
              <a:buFont typeface="Arial" pitchFamily="34" charset="0"/>
              <a:buChar char="•"/>
            </a:pPr>
            <a:r>
              <a:rPr lang="en-US" sz="2400" dirty="0">
                <a:latin typeface="Calibri"/>
                <a:cs typeface="Calibri"/>
              </a:rPr>
              <a:t>Knowledge and experience</a:t>
            </a:r>
          </a:p>
          <a:p>
            <a:pPr marL="338138" indent="-287338">
              <a:buFont typeface="Arial" pitchFamily="34" charset="0"/>
              <a:buChar char="•"/>
            </a:pPr>
            <a:r>
              <a:rPr lang="en-US" sz="2400" dirty="0">
                <a:latin typeface="Calibri"/>
                <a:cs typeface="Calibri"/>
              </a:rPr>
              <a:t>Purpose for reading</a:t>
            </a:r>
          </a:p>
          <a:p>
            <a:pPr marL="338138" indent="-287338">
              <a:buFont typeface="Arial" pitchFamily="34" charset="0"/>
              <a:buChar char="•"/>
            </a:pPr>
            <a:r>
              <a:rPr lang="en-US" sz="2400" dirty="0">
                <a:latin typeface="Calibri"/>
                <a:cs typeface="Calibri"/>
              </a:rPr>
              <a:t>Complexity of task assigned regarding text</a:t>
            </a:r>
          </a:p>
          <a:p>
            <a:pPr marL="338138" indent="-287338">
              <a:buFont typeface="Arial" pitchFamily="34" charset="0"/>
              <a:buChar char="•"/>
            </a:pPr>
            <a:r>
              <a:rPr lang="en-US" sz="2400" dirty="0">
                <a:latin typeface="Calibri"/>
                <a:cs typeface="Calibri"/>
              </a:rPr>
              <a:t>Complexity of questions asked regarding text</a:t>
            </a:r>
          </a:p>
          <a:p>
            <a:pPr>
              <a:buFont typeface="Arial" pitchFamily="34" charset="0"/>
              <a:buChar char="•"/>
            </a:pPr>
            <a:endParaRPr lang="en-US" sz="2000" dirty="0"/>
          </a:p>
        </p:txBody>
      </p:sp>
      <p:sp>
        <p:nvSpPr>
          <p:cNvPr id="7" name="TextBox 6"/>
          <p:cNvSpPr txBox="1"/>
          <p:nvPr/>
        </p:nvSpPr>
        <p:spPr>
          <a:xfrm>
            <a:off x="1004835" y="304802"/>
            <a:ext cx="8291565" cy="923330"/>
          </a:xfrm>
          <a:prstGeom prst="rect">
            <a:avLst/>
          </a:prstGeom>
          <a:noFill/>
        </p:spPr>
        <p:txBody>
          <a:bodyPr wrap="square" rtlCol="0">
            <a:spAutoFit/>
          </a:bodyPr>
          <a:lstStyle/>
          <a:p>
            <a:r>
              <a:rPr lang="en-US" sz="5400" dirty="0" smtClean="0">
                <a:latin typeface="+mj-lt"/>
                <a:cs typeface="Calibri"/>
              </a:rPr>
              <a:t>Reader and Task</a:t>
            </a:r>
            <a:endParaRPr lang="en-US" sz="5400" dirty="0">
              <a:latin typeface="+mj-lt"/>
              <a:cs typeface="Calibri"/>
            </a:endParaRPr>
          </a:p>
        </p:txBody>
      </p:sp>
      <p:sp>
        <p:nvSpPr>
          <p:cNvPr id="8" name="Left Arrow 7"/>
          <p:cNvSpPr/>
          <p:nvPr/>
        </p:nvSpPr>
        <p:spPr>
          <a:xfrm rot="5400000">
            <a:off x="3314700" y="5367337"/>
            <a:ext cx="990600" cy="76200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9"/>
          <p:cNvSpPr>
            <a:spLocks noGrp="1"/>
          </p:cNvSpPr>
          <p:nvPr>
            <p:ph type="sldNum" sz="quarter" idx="12"/>
          </p:nvPr>
        </p:nvSpPr>
        <p:spPr/>
        <p:txBody>
          <a:bodyPr/>
          <a:lstStyle/>
          <a:p>
            <a:fld id="{5ADCC869-98FB-4A2E-940C-5667EC6B6371}" type="slidenum">
              <a:rPr lang="en-US" smtClean="0"/>
              <a:pPr/>
              <a:t>13</a:t>
            </a:fld>
            <a:endParaRPr lang="en-US" dirty="0"/>
          </a:p>
        </p:txBody>
      </p:sp>
    </p:spTree>
    <p:extLst>
      <p:ext uri="{BB962C8B-B14F-4D97-AF65-F5344CB8AC3E}">
        <p14:creationId xmlns:p14="http://schemas.microsoft.com/office/powerpoint/2010/main" val="2056592681"/>
      </p:ext>
    </p:extLst>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Rigor</a:t>
            </a:r>
            <a:endParaRPr lang="en-US" dirty="0"/>
          </a:p>
        </p:txBody>
      </p:sp>
      <p:sp>
        <p:nvSpPr>
          <p:cNvPr id="3" name="Content Placeholder 2"/>
          <p:cNvSpPr>
            <a:spLocks noGrp="1"/>
          </p:cNvSpPr>
          <p:nvPr>
            <p:ph idx="1"/>
          </p:nvPr>
        </p:nvSpPr>
        <p:spPr>
          <a:xfrm>
            <a:off x="1678075" y="1825625"/>
            <a:ext cx="8772212" cy="4351338"/>
          </a:xfrm>
        </p:spPr>
        <p:txBody>
          <a:bodyPr>
            <a:normAutofit lnSpcReduction="10000"/>
          </a:bodyPr>
          <a:lstStyle/>
          <a:p>
            <a:pPr marL="0" indent="0" algn="ctr">
              <a:buNone/>
            </a:pPr>
            <a:r>
              <a:rPr lang="en-US" sz="4000" i="1" dirty="0">
                <a:latin typeface="Cambria" panose="02040503050406030204" pitchFamily="18" charset="0"/>
              </a:rPr>
              <a:t>Rigor is creating an environment in which each student is expected to learn at high levels, and each is supported so he or she can learn at high level, and each student demonstrates learning at high level.  </a:t>
            </a:r>
            <a:endParaRPr lang="en-US" sz="4000" i="1" dirty="0" smtClean="0">
              <a:latin typeface="Cambria" panose="02040503050406030204" pitchFamily="18" charset="0"/>
            </a:endParaRPr>
          </a:p>
          <a:p>
            <a:pPr marL="0" indent="0" algn="ctr">
              <a:buNone/>
            </a:pPr>
            <a:endParaRPr lang="en-US" sz="4000" i="1" dirty="0">
              <a:latin typeface="Cambria" panose="02040503050406030204" pitchFamily="18" charset="0"/>
            </a:endParaRPr>
          </a:p>
          <a:p>
            <a:pPr marL="0" indent="0" algn="ctr">
              <a:buNone/>
            </a:pPr>
            <a:r>
              <a:rPr lang="en-US" dirty="0" smtClean="0"/>
              <a:t>(</a:t>
            </a:r>
            <a:r>
              <a:rPr lang="en-US" dirty="0"/>
              <a:t>Blackburn, 2008).</a:t>
            </a:r>
            <a:endParaRPr lang="en-US" dirty="0" smtClean="0"/>
          </a:p>
        </p:txBody>
      </p:sp>
    </p:spTree>
    <p:extLst>
      <p:ext uri="{BB962C8B-B14F-4D97-AF65-F5344CB8AC3E}">
        <p14:creationId xmlns:p14="http://schemas.microsoft.com/office/powerpoint/2010/main" val="2458934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Rigor</a:t>
            </a:r>
            <a:endParaRPr lang="en-US" dirty="0"/>
          </a:p>
        </p:txBody>
      </p:sp>
      <p:sp>
        <p:nvSpPr>
          <p:cNvPr id="3" name="Content Placeholder 2"/>
          <p:cNvSpPr>
            <a:spLocks noGrp="1"/>
          </p:cNvSpPr>
          <p:nvPr>
            <p:ph idx="1"/>
          </p:nvPr>
        </p:nvSpPr>
        <p:spPr/>
        <p:txBody>
          <a:bodyPr/>
          <a:lstStyle/>
          <a:p>
            <a:r>
              <a:rPr lang="en-US" sz="3600" dirty="0" smtClean="0"/>
              <a:t>Higher Level Questioning</a:t>
            </a:r>
          </a:p>
          <a:p>
            <a:r>
              <a:rPr lang="en-US" sz="3600" dirty="0" smtClean="0"/>
              <a:t>Instructional  Expectations and Assignments</a:t>
            </a:r>
          </a:p>
          <a:p>
            <a:r>
              <a:rPr lang="en-US" sz="3600" dirty="0" smtClean="0"/>
              <a:t>Proper Support at the Proper Times</a:t>
            </a:r>
          </a:p>
          <a:p>
            <a:r>
              <a:rPr lang="en-US" sz="3600" dirty="0" smtClean="0"/>
              <a:t>Assessments</a:t>
            </a:r>
          </a:p>
          <a:p>
            <a:pPr lvl="1"/>
            <a:r>
              <a:rPr lang="en-US" sz="3600" dirty="0" smtClean="0"/>
              <a:t>Webb’s Depth of Knowledge</a:t>
            </a:r>
          </a:p>
          <a:p>
            <a:pPr marL="0" indent="0">
              <a:buNone/>
            </a:pPr>
            <a:endParaRPr lang="en-US" sz="3600" dirty="0"/>
          </a:p>
        </p:txBody>
      </p:sp>
    </p:spTree>
    <p:extLst>
      <p:ext uri="{BB962C8B-B14F-4D97-AF65-F5344CB8AC3E}">
        <p14:creationId xmlns:p14="http://schemas.microsoft.com/office/powerpoint/2010/main" val="33180098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695755"/>
          </a:xfrm>
        </p:spPr>
        <p:txBody>
          <a:bodyPr>
            <a:normAutofit/>
          </a:bodyPr>
          <a:lstStyle/>
          <a:p>
            <a:r>
              <a:rPr lang="en-US" sz="3200" b="1" dirty="0"/>
              <a:t>Deeper order thinking should be on show.</a:t>
            </a:r>
            <a:r>
              <a:rPr lang="en-US" sz="3200" dirty="0"/>
              <a:t> With CCSS, it’s not enough for students to just memorize how to do something, in many cases they’re expected to know why.  Teachers should be challenging students to explain their thinking and to provide proof.</a:t>
            </a:r>
          </a:p>
          <a:p>
            <a:pPr marL="0" indent="0" algn="r">
              <a:buNone/>
            </a:pPr>
            <a:r>
              <a:rPr lang="en-US" sz="2200" dirty="0" smtClean="0"/>
              <a:t>Summary </a:t>
            </a:r>
            <a:r>
              <a:rPr lang="en-US" sz="2200" dirty="0"/>
              <a:t>provide by Association of American Educations </a:t>
            </a:r>
            <a:r>
              <a:rPr lang="en-US" sz="2200" dirty="0">
                <a:hlinkClick r:id="rId3"/>
              </a:rPr>
              <a:t>www.aaeteachers.org</a:t>
            </a:r>
            <a:r>
              <a:rPr lang="en-US" sz="2200" dirty="0"/>
              <a:t> </a:t>
            </a:r>
          </a:p>
          <a:p>
            <a:pPr marL="0" indent="0">
              <a:buNone/>
            </a:pPr>
            <a:endParaRPr lang="en-US" dirty="0"/>
          </a:p>
        </p:txBody>
      </p:sp>
    </p:spTree>
    <p:extLst>
      <p:ext uri="{BB962C8B-B14F-4D97-AF65-F5344CB8AC3E}">
        <p14:creationId xmlns:p14="http://schemas.microsoft.com/office/powerpoint/2010/main" val="628737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695755"/>
          </a:xfrm>
        </p:spPr>
        <p:txBody>
          <a:bodyPr>
            <a:normAutofit/>
          </a:bodyPr>
          <a:lstStyle/>
          <a:p>
            <a:r>
              <a:rPr lang="en-US" sz="3200" b="1" dirty="0" smtClean="0"/>
              <a:t>The </a:t>
            </a:r>
            <a:r>
              <a:rPr lang="en-US" sz="3200" b="1" dirty="0"/>
              <a:t>classroom should be language-rich.</a:t>
            </a:r>
            <a:r>
              <a:rPr lang="en-US" sz="3200" dirty="0"/>
              <a:t> It doesn’t matter what you teach anymore language skills are expected to be involved.  Reading, writing, and speaking skills should be practiced across the board and every classroom from elementary to high school, from self-contained to subject specific should be reflecting </a:t>
            </a:r>
            <a:r>
              <a:rPr lang="en-US" sz="3200" dirty="0" smtClean="0"/>
              <a:t>that.</a:t>
            </a:r>
          </a:p>
          <a:p>
            <a:pPr marL="0" indent="0" algn="r">
              <a:buNone/>
            </a:pPr>
            <a:r>
              <a:rPr lang="en-US" sz="2200" dirty="0"/>
              <a:t>Summary provide by Association of American Educations </a:t>
            </a:r>
            <a:r>
              <a:rPr lang="en-US" sz="2200" dirty="0">
                <a:hlinkClick r:id="rId3"/>
              </a:rPr>
              <a:t>www.aaeteachers.org</a:t>
            </a:r>
            <a:r>
              <a:rPr lang="en-US" sz="2200" dirty="0"/>
              <a:t> </a:t>
            </a:r>
          </a:p>
          <a:p>
            <a:pPr marL="0" indent="0">
              <a:buNone/>
            </a:pPr>
            <a:endParaRPr lang="en-US" dirty="0"/>
          </a:p>
        </p:txBody>
      </p:sp>
    </p:spTree>
    <p:extLst>
      <p:ext uri="{BB962C8B-B14F-4D97-AF65-F5344CB8AC3E}">
        <p14:creationId xmlns:p14="http://schemas.microsoft.com/office/powerpoint/2010/main" val="4022732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796239"/>
          </a:xfrm>
        </p:spPr>
        <p:txBody>
          <a:bodyPr>
            <a:normAutofit/>
          </a:bodyPr>
          <a:lstStyle/>
          <a:p>
            <a:r>
              <a:rPr lang="en-US" sz="3200" b="1" dirty="0" smtClean="0"/>
              <a:t>Class time should be maximized.</a:t>
            </a:r>
            <a:r>
              <a:rPr lang="en-US" sz="3200" dirty="0" smtClean="0"/>
              <a:t> Not that teachers were doing this before, but with CCSS, even more than before, teachers need to be planning for “bell to bell” instruction, which is absolutely necessary to teach the more complex thinking skills associated with Common Core.</a:t>
            </a:r>
          </a:p>
          <a:p>
            <a:pPr marL="0" indent="0" algn="r">
              <a:buNone/>
            </a:pPr>
            <a:r>
              <a:rPr lang="en-US" sz="2000" dirty="0" smtClean="0"/>
              <a:t>Summary </a:t>
            </a:r>
            <a:r>
              <a:rPr lang="en-US" sz="2000" dirty="0"/>
              <a:t>provide by Association of American Educations </a:t>
            </a:r>
            <a:r>
              <a:rPr lang="en-US" sz="2000" dirty="0">
                <a:hlinkClick r:id="rId3"/>
              </a:rPr>
              <a:t>www.aaeteachers.org</a:t>
            </a:r>
            <a:r>
              <a:rPr lang="en-US" sz="2000" dirty="0"/>
              <a:t> </a:t>
            </a:r>
          </a:p>
          <a:p>
            <a:pPr marL="0" indent="0" algn="r">
              <a:buNone/>
            </a:pPr>
            <a:endParaRPr lang="en-US" sz="2000" dirty="0"/>
          </a:p>
        </p:txBody>
      </p:sp>
    </p:spTree>
    <p:extLst>
      <p:ext uri="{BB962C8B-B14F-4D97-AF65-F5344CB8AC3E}">
        <p14:creationId xmlns:p14="http://schemas.microsoft.com/office/powerpoint/2010/main" val="1387996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796239"/>
          </a:xfrm>
        </p:spPr>
        <p:txBody>
          <a:bodyPr>
            <a:normAutofit/>
          </a:bodyPr>
          <a:lstStyle/>
          <a:p>
            <a:r>
              <a:rPr lang="en-US" sz="3200" b="1" dirty="0" smtClean="0"/>
              <a:t>The </a:t>
            </a:r>
            <a:r>
              <a:rPr lang="en-US" sz="3200" b="1" dirty="0"/>
              <a:t>atmosphere should be one of “create and learn,” not “sit and get.” </a:t>
            </a:r>
            <a:r>
              <a:rPr lang="en-US" sz="3200" dirty="0"/>
              <a:t>In order to push the thinking skills associated with CCSS, students will need to be engaged in their lessons.  If all a student ever does is sit and take notes, they won’t be able to learn how to think</a:t>
            </a:r>
            <a:r>
              <a:rPr lang="en-US" sz="3200" dirty="0" smtClean="0"/>
              <a:t>.</a:t>
            </a:r>
          </a:p>
          <a:p>
            <a:pPr marL="0" indent="0" algn="r">
              <a:buNone/>
            </a:pPr>
            <a:r>
              <a:rPr lang="en-US" sz="2000" dirty="0"/>
              <a:t>Summary provide by Association of American Educations </a:t>
            </a:r>
            <a:r>
              <a:rPr lang="en-US" sz="2000" dirty="0">
                <a:hlinkClick r:id="rId3"/>
              </a:rPr>
              <a:t>www.aaeteachers.org</a:t>
            </a:r>
            <a:r>
              <a:rPr lang="en-US" sz="2000" dirty="0"/>
              <a:t> </a:t>
            </a:r>
          </a:p>
          <a:p>
            <a:pPr marL="0" indent="0" algn="r">
              <a:buNone/>
            </a:pPr>
            <a:endParaRPr lang="en-US" sz="2000" dirty="0"/>
          </a:p>
        </p:txBody>
      </p:sp>
    </p:spTree>
    <p:extLst>
      <p:ext uri="{BB962C8B-B14F-4D97-AF65-F5344CB8AC3E}">
        <p14:creationId xmlns:p14="http://schemas.microsoft.com/office/powerpoint/2010/main" val="1319185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Brief History</a:t>
            </a:r>
            <a:endParaRPr lang="en-US" dirty="0"/>
          </a:p>
        </p:txBody>
      </p:sp>
      <p:sp>
        <p:nvSpPr>
          <p:cNvPr id="3" name="Content Placeholder 2"/>
          <p:cNvSpPr>
            <a:spLocks noGrp="1"/>
          </p:cNvSpPr>
          <p:nvPr>
            <p:ph idx="1"/>
          </p:nvPr>
        </p:nvSpPr>
        <p:spPr/>
        <p:txBody>
          <a:bodyPr/>
          <a:lstStyle/>
          <a:p>
            <a:r>
              <a:rPr lang="en-US" dirty="0">
                <a:hlinkClick r:id="rId3"/>
              </a:rPr>
              <a:t>Big Picture of ELA &amp; Literacy</a:t>
            </a:r>
            <a:endParaRPr lang="en-US" dirty="0"/>
          </a:p>
          <a:p>
            <a:r>
              <a:rPr lang="en-US" dirty="0" smtClean="0"/>
              <a:t>Common Core State Standards Initiative</a:t>
            </a:r>
          </a:p>
          <a:p>
            <a:pPr lvl="1"/>
            <a:r>
              <a:rPr lang="en-US" dirty="0" smtClean="0"/>
              <a:t>National Governors Association</a:t>
            </a:r>
          </a:p>
          <a:p>
            <a:pPr lvl="1"/>
            <a:r>
              <a:rPr lang="en-US" dirty="0" smtClean="0"/>
              <a:t>Council of Chief State School Officers</a:t>
            </a:r>
          </a:p>
          <a:p>
            <a:r>
              <a:rPr lang="en-US" dirty="0" smtClean="0"/>
              <a:t>PA Adoption July 2010</a:t>
            </a:r>
          </a:p>
          <a:p>
            <a:r>
              <a:rPr lang="en-US" dirty="0" smtClean="0"/>
              <a:t>PA Core Standards</a:t>
            </a:r>
          </a:p>
          <a:p>
            <a:pPr lvl="1"/>
            <a:r>
              <a:rPr lang="en-US" dirty="0" smtClean="0"/>
              <a:t>Aka PA Common Core Standards</a:t>
            </a:r>
          </a:p>
          <a:p>
            <a:pPr lvl="1"/>
            <a:r>
              <a:rPr lang="en-US" dirty="0" smtClean="0"/>
              <a:t>Added Pre-K</a:t>
            </a:r>
          </a:p>
        </p:txBody>
      </p:sp>
    </p:spTree>
    <p:extLst>
      <p:ext uri="{BB962C8B-B14F-4D97-AF65-F5344CB8AC3E}">
        <p14:creationId xmlns:p14="http://schemas.microsoft.com/office/powerpoint/2010/main" val="32059071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p:txBody>
          <a:bodyPr>
            <a:normAutofit/>
          </a:bodyPr>
          <a:lstStyle/>
          <a:p>
            <a:r>
              <a:rPr lang="en-US" b="1" dirty="0" smtClean="0"/>
              <a:t>Technology </a:t>
            </a:r>
            <a:r>
              <a:rPr lang="en-US" b="1" dirty="0"/>
              <a:t>should be a part of learning.</a:t>
            </a:r>
            <a:r>
              <a:rPr lang="en-US" dirty="0"/>
              <a:t> The CCSS specifically call for students to learn how to communicate and collaborate with others using technology.  Expect to see a greater push toward blogging, Twitter, and services like Google docs.</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lgn="r">
              <a:buNone/>
            </a:pPr>
            <a:r>
              <a:rPr lang="en-US" sz="2000" dirty="0" smtClean="0"/>
              <a:t>Summary provide by Association of American Educations </a:t>
            </a:r>
            <a:r>
              <a:rPr lang="en-US" sz="2000" dirty="0" smtClean="0">
                <a:hlinkClick r:id="rId3"/>
              </a:rPr>
              <a:t>www.aaeteachers.org</a:t>
            </a:r>
            <a:r>
              <a:rPr lang="en-US" sz="2000" dirty="0" smtClean="0"/>
              <a:t> </a:t>
            </a:r>
          </a:p>
        </p:txBody>
      </p:sp>
    </p:spTree>
    <p:extLst>
      <p:ext uri="{BB962C8B-B14F-4D97-AF65-F5344CB8AC3E}">
        <p14:creationId xmlns:p14="http://schemas.microsoft.com/office/powerpoint/2010/main" val="26053803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SAS Portal  </a:t>
            </a:r>
            <a:r>
              <a:rPr lang="en-US" dirty="0" smtClean="0">
                <a:hlinkClick r:id="rId3"/>
              </a:rPr>
              <a:t>www.pdesas.org</a:t>
            </a:r>
            <a:r>
              <a:rPr lang="en-US" dirty="0" smtClean="0"/>
              <a:t> </a:t>
            </a:r>
          </a:p>
          <a:p>
            <a:r>
              <a:rPr lang="en-US" dirty="0" smtClean="0"/>
              <a:t>Content Area Wiki </a:t>
            </a:r>
            <a:r>
              <a:rPr lang="en-US" dirty="0">
                <a:hlinkClick r:id="rId4"/>
              </a:rPr>
              <a:t>http://</a:t>
            </a:r>
            <a:r>
              <a:rPr lang="en-US" dirty="0" smtClean="0">
                <a:hlinkClick r:id="rId4"/>
              </a:rPr>
              <a:t>cliu21cng.wikispaces.com</a:t>
            </a:r>
            <a:r>
              <a:rPr lang="en-US" dirty="0"/>
              <a:t> </a:t>
            </a:r>
            <a:endParaRPr lang="en-US" dirty="0" smtClean="0"/>
          </a:p>
          <a:p>
            <a:r>
              <a:rPr lang="en-US" dirty="0" smtClean="0"/>
              <a:t>Excellence in Education </a:t>
            </a:r>
            <a:r>
              <a:rPr lang="en-US" dirty="0" smtClean="0">
                <a:hlinkClick r:id="rId5"/>
              </a:rPr>
              <a:t>www.barbarablackburnonline.com</a:t>
            </a:r>
            <a:r>
              <a:rPr lang="en-US" dirty="0" smtClean="0"/>
              <a:t> </a:t>
            </a:r>
          </a:p>
          <a:p>
            <a:r>
              <a:rPr lang="en-US" dirty="0" err="1" smtClean="0"/>
              <a:t>EngageNY</a:t>
            </a:r>
            <a:r>
              <a:rPr lang="en-US" dirty="0" smtClean="0"/>
              <a:t> </a:t>
            </a:r>
            <a:r>
              <a:rPr lang="en-US" dirty="0" smtClean="0">
                <a:hlinkClick r:id="rId6"/>
              </a:rPr>
              <a:t>www.engageny.org</a:t>
            </a:r>
            <a:endParaRPr lang="en-US" dirty="0" smtClean="0"/>
          </a:p>
          <a:p>
            <a:r>
              <a:rPr lang="en-US" dirty="0" smtClean="0"/>
              <a:t>The Teaching Channel </a:t>
            </a:r>
            <a:r>
              <a:rPr lang="en-US" dirty="0" smtClean="0">
                <a:hlinkClick r:id="rId7"/>
              </a:rPr>
              <a:t>www.teachingchannel.org</a:t>
            </a:r>
            <a:endParaRPr lang="en-US" dirty="0" smtClean="0"/>
          </a:p>
          <a:p>
            <a:pPr marL="0" indent="0">
              <a:buNone/>
            </a:pPr>
            <a:endParaRPr lang="en-US" dirty="0" smtClean="0"/>
          </a:p>
        </p:txBody>
      </p:sp>
    </p:spTree>
    <p:extLst>
      <p:ext uri="{BB962C8B-B14F-4D97-AF65-F5344CB8AC3E}">
        <p14:creationId xmlns:p14="http://schemas.microsoft.com/office/powerpoint/2010/main" val="40175297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1" name="Object 5"/>
          <p:cNvGraphicFramePr>
            <a:graphicFrameLocks noChangeAspect="1"/>
          </p:cNvGraphicFramePr>
          <p:nvPr>
            <p:extLst>
              <p:ext uri="{D42A27DB-BD31-4B8C-83A1-F6EECF244321}">
                <p14:modId xmlns:p14="http://schemas.microsoft.com/office/powerpoint/2010/main" val="4042177708"/>
              </p:ext>
            </p:extLst>
          </p:nvPr>
        </p:nvGraphicFramePr>
        <p:xfrm>
          <a:off x="1513952" y="1359872"/>
          <a:ext cx="9144000" cy="5319713"/>
        </p:xfrm>
        <a:graphic>
          <a:graphicData uri="http://schemas.openxmlformats.org/presentationml/2006/ole">
            <mc:AlternateContent xmlns:mc="http://schemas.openxmlformats.org/markup-compatibility/2006">
              <mc:Choice xmlns:v="urn:schemas-microsoft-com:vml" Requires="v">
                <p:oleObj spid="_x0000_s1040" name="Acrobat Document" r:id="rId4" imgW="10591800" imgH="8902700" progId="AcroExch.Document.7">
                  <p:embed/>
                </p:oleObj>
              </mc:Choice>
              <mc:Fallback>
                <p:oleObj name="Acrobat Document" r:id="rId4" imgW="10591800" imgH="8902700"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3952" y="1359872"/>
                        <a:ext cx="9144000" cy="531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2" name="Title 1"/>
          <p:cNvSpPr>
            <a:spLocks noGrp="1"/>
          </p:cNvSpPr>
          <p:nvPr>
            <p:ph type="title"/>
          </p:nvPr>
        </p:nvSpPr>
        <p:spPr>
          <a:xfrm>
            <a:off x="838200" y="198481"/>
            <a:ext cx="10515600" cy="1325563"/>
          </a:xfrm>
        </p:spPr>
        <p:txBody>
          <a:bodyPr/>
          <a:lstStyle/>
          <a:p>
            <a:r>
              <a:rPr lang="en-US" dirty="0" smtClean="0"/>
              <a:t>CCSS - Organization</a:t>
            </a:r>
          </a:p>
        </p:txBody>
      </p:sp>
      <p:sp>
        <p:nvSpPr>
          <p:cNvPr id="25603"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sz="900">
                <a:solidFill>
                  <a:schemeClr val="bg1"/>
                </a:solidFill>
                <a:latin typeface="Calibri" panose="020F0502020204030204" pitchFamily="34" charset="0"/>
              </a:rPr>
              <a:t>Copyright ©2011 Commonwealth of Pennsylvania</a:t>
            </a:r>
          </a:p>
        </p:txBody>
      </p:sp>
      <p:sp>
        <p:nvSpPr>
          <p:cNvPr id="2560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C094CF0-0046-433B-8263-D48FFDA14A10}" type="slidenum">
              <a:rPr lang="en-US" sz="1200">
                <a:solidFill>
                  <a:schemeClr val="bg1"/>
                </a:solidFill>
                <a:latin typeface="Calibri" panose="020F0502020204030204" pitchFamily="34" charset="0"/>
              </a:rPr>
              <a:pPr/>
              <a:t>3</a:t>
            </a:fld>
            <a:endParaRPr lang="en-US" sz="1200">
              <a:solidFill>
                <a:schemeClr val="bg1"/>
              </a:solidFill>
              <a:latin typeface="Calibri" panose="020F0502020204030204" pitchFamily="34" charset="0"/>
            </a:endParaRPr>
          </a:p>
        </p:txBody>
      </p:sp>
    </p:spTree>
    <p:extLst>
      <p:ext uri="{BB962C8B-B14F-4D97-AF65-F5344CB8AC3E}">
        <p14:creationId xmlns:p14="http://schemas.microsoft.com/office/powerpoint/2010/main" val="20614991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rc 5"/>
          <p:cNvSpPr/>
          <p:nvPr/>
        </p:nvSpPr>
        <p:spPr>
          <a:xfrm>
            <a:off x="1885950" y="1181100"/>
            <a:ext cx="8401050" cy="2514600"/>
          </a:xfrm>
          <a:prstGeom prst="arc">
            <a:avLst>
              <a:gd name="adj1" fmla="val 10818641"/>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p>
        </p:txBody>
      </p:sp>
      <p:sp>
        <p:nvSpPr>
          <p:cNvPr id="7" name="Arc 6"/>
          <p:cNvSpPr/>
          <p:nvPr/>
        </p:nvSpPr>
        <p:spPr>
          <a:xfrm>
            <a:off x="1885950" y="2057400"/>
            <a:ext cx="8401050" cy="762000"/>
          </a:xfrm>
          <a:prstGeom prst="arc">
            <a:avLst>
              <a:gd name="adj1" fmla="val 1080197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p>
        </p:txBody>
      </p:sp>
      <p:sp>
        <p:nvSpPr>
          <p:cNvPr id="8" name="Rectangle 7"/>
          <p:cNvSpPr/>
          <p:nvPr/>
        </p:nvSpPr>
        <p:spPr>
          <a:xfrm>
            <a:off x="1885950" y="3124200"/>
            <a:ext cx="156210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p:cNvSpPr/>
          <p:nvPr/>
        </p:nvSpPr>
        <p:spPr>
          <a:xfrm>
            <a:off x="3581400" y="3124200"/>
            <a:ext cx="161925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5334000" y="3124200"/>
            <a:ext cx="154305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p:cNvSpPr/>
          <p:nvPr/>
        </p:nvSpPr>
        <p:spPr>
          <a:xfrm>
            <a:off x="7010400" y="3124200"/>
            <a:ext cx="161925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p:cNvSpPr/>
          <p:nvPr/>
        </p:nvSpPr>
        <p:spPr>
          <a:xfrm>
            <a:off x="8820150" y="3124200"/>
            <a:ext cx="146685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cxnSp>
        <p:nvCxnSpPr>
          <p:cNvPr id="14" name="Straight Connector 13"/>
          <p:cNvCxnSpPr>
            <a:endCxn id="8" idx="0"/>
          </p:cNvCxnSpPr>
          <p:nvPr/>
        </p:nvCxnSpPr>
        <p:spPr>
          <a:xfrm flipH="1">
            <a:off x="2667000" y="2133600"/>
            <a:ext cx="1447800" cy="990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9" idx="0"/>
          </p:cNvCxnSpPr>
          <p:nvPr/>
        </p:nvCxnSpPr>
        <p:spPr>
          <a:xfrm flipH="1">
            <a:off x="4391026" y="2084388"/>
            <a:ext cx="638175" cy="10398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0" idx="0"/>
          </p:cNvCxnSpPr>
          <p:nvPr/>
        </p:nvCxnSpPr>
        <p:spPr>
          <a:xfrm flipH="1">
            <a:off x="6105525" y="2084388"/>
            <a:ext cx="38100" cy="10398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11" idx="0"/>
          </p:cNvCxnSpPr>
          <p:nvPr/>
        </p:nvCxnSpPr>
        <p:spPr>
          <a:xfrm>
            <a:off x="7391401" y="2057400"/>
            <a:ext cx="428625" cy="1066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229601" y="2084388"/>
            <a:ext cx="1323975" cy="10398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903414" y="4856164"/>
            <a:ext cx="8307387" cy="1620837"/>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7662" name="TextBox 39"/>
          <p:cNvSpPr txBox="1">
            <a:spLocks noChangeArrowheads="1"/>
          </p:cNvSpPr>
          <p:nvPr/>
        </p:nvSpPr>
        <p:spPr bwMode="auto">
          <a:xfrm>
            <a:off x="2752725" y="1809751"/>
            <a:ext cx="670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200" b="1"/>
              <a:t>College and Career Readiness Anchor Standards</a:t>
            </a:r>
          </a:p>
        </p:txBody>
      </p:sp>
      <p:sp>
        <p:nvSpPr>
          <p:cNvPr id="41" name="Right Arrow 40"/>
          <p:cNvSpPr/>
          <p:nvPr/>
        </p:nvSpPr>
        <p:spPr>
          <a:xfrm>
            <a:off x="2028825" y="4933950"/>
            <a:ext cx="304800" cy="1524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42" name="Right Arrow 41"/>
          <p:cNvSpPr/>
          <p:nvPr/>
        </p:nvSpPr>
        <p:spPr>
          <a:xfrm>
            <a:off x="2028825" y="5259388"/>
            <a:ext cx="304800" cy="1524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43" name="Right Arrow 42"/>
          <p:cNvSpPr/>
          <p:nvPr/>
        </p:nvSpPr>
        <p:spPr>
          <a:xfrm>
            <a:off x="2058988" y="5884863"/>
            <a:ext cx="304800" cy="1524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44" name="Right Arrow 43"/>
          <p:cNvSpPr/>
          <p:nvPr/>
        </p:nvSpPr>
        <p:spPr>
          <a:xfrm>
            <a:off x="2047875" y="5557838"/>
            <a:ext cx="304800" cy="1524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7667" name="TextBox 44"/>
          <p:cNvSpPr txBox="1">
            <a:spLocks noChangeArrowheads="1"/>
          </p:cNvSpPr>
          <p:nvPr/>
        </p:nvSpPr>
        <p:spPr bwMode="auto">
          <a:xfrm>
            <a:off x="2333626" y="4856164"/>
            <a:ext cx="7877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sz="1400"/>
              <a:t>Appendix A:  Research behind the standards and a glossary of terms</a:t>
            </a:r>
          </a:p>
        </p:txBody>
      </p:sp>
      <p:sp>
        <p:nvSpPr>
          <p:cNvPr id="27668" name="Rectangle 45"/>
          <p:cNvSpPr>
            <a:spLocks noChangeArrowheads="1"/>
          </p:cNvSpPr>
          <p:nvPr/>
        </p:nvSpPr>
        <p:spPr bwMode="auto">
          <a:xfrm>
            <a:off x="2362200" y="5181601"/>
            <a:ext cx="784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sz="1400"/>
              <a:t>Appendix B: Text exemplars illustrating complexity, quality, and range of reading appropriateness </a:t>
            </a:r>
          </a:p>
        </p:txBody>
      </p:sp>
      <p:sp>
        <p:nvSpPr>
          <p:cNvPr id="27669" name="Rectangle 46"/>
          <p:cNvSpPr>
            <a:spLocks noChangeArrowheads="1"/>
          </p:cNvSpPr>
          <p:nvPr/>
        </p:nvSpPr>
        <p:spPr bwMode="auto">
          <a:xfrm>
            <a:off x="2352676" y="5480051"/>
            <a:ext cx="7858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sz="1400"/>
              <a:t>Appendix C: Annotated samples of student writing at various grades</a:t>
            </a:r>
          </a:p>
        </p:txBody>
      </p:sp>
      <p:sp>
        <p:nvSpPr>
          <p:cNvPr id="27670" name="TextBox 49"/>
          <p:cNvSpPr txBox="1">
            <a:spLocks noChangeArrowheads="1"/>
          </p:cNvSpPr>
          <p:nvPr/>
        </p:nvSpPr>
        <p:spPr bwMode="auto">
          <a:xfrm>
            <a:off x="3587750" y="3130550"/>
            <a:ext cx="156368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400" b="1"/>
              <a:t>Reading Informational Text</a:t>
            </a:r>
          </a:p>
        </p:txBody>
      </p:sp>
      <p:sp>
        <p:nvSpPr>
          <p:cNvPr id="27671" name="Rectangle 50"/>
          <p:cNvSpPr>
            <a:spLocks noChangeArrowheads="1"/>
          </p:cNvSpPr>
          <p:nvPr/>
        </p:nvSpPr>
        <p:spPr bwMode="auto">
          <a:xfrm>
            <a:off x="5556250" y="3216276"/>
            <a:ext cx="1060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400" b="1"/>
              <a:t>Reading</a:t>
            </a:r>
          </a:p>
          <a:p>
            <a:pPr algn="ctr" eaLnBrk="1" hangingPunct="1"/>
            <a:r>
              <a:rPr lang="en-US" sz="1400" b="1"/>
              <a:t> Literature</a:t>
            </a:r>
          </a:p>
        </p:txBody>
      </p:sp>
      <p:sp>
        <p:nvSpPr>
          <p:cNvPr id="27672" name="Rectangle 51"/>
          <p:cNvSpPr>
            <a:spLocks noChangeArrowheads="1"/>
          </p:cNvSpPr>
          <p:nvPr/>
        </p:nvSpPr>
        <p:spPr bwMode="auto">
          <a:xfrm>
            <a:off x="1897063" y="3127376"/>
            <a:ext cx="16002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200" b="1"/>
              <a:t>Foundational Skills</a:t>
            </a:r>
          </a:p>
        </p:txBody>
      </p:sp>
      <p:sp>
        <p:nvSpPr>
          <p:cNvPr id="27673" name="Rectangle 52"/>
          <p:cNvSpPr>
            <a:spLocks noChangeArrowheads="1"/>
          </p:cNvSpPr>
          <p:nvPr/>
        </p:nvSpPr>
        <p:spPr bwMode="auto">
          <a:xfrm>
            <a:off x="7420750" y="3122614"/>
            <a:ext cx="7985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400" b="1"/>
              <a:t>Writing</a:t>
            </a:r>
          </a:p>
        </p:txBody>
      </p:sp>
      <p:sp>
        <p:nvSpPr>
          <p:cNvPr id="27674" name="Rectangle 53"/>
          <p:cNvSpPr>
            <a:spLocks noChangeArrowheads="1"/>
          </p:cNvSpPr>
          <p:nvPr/>
        </p:nvSpPr>
        <p:spPr bwMode="auto">
          <a:xfrm>
            <a:off x="8863014" y="3086101"/>
            <a:ext cx="14239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200" b="1"/>
              <a:t>Speaking &amp; Listening</a:t>
            </a:r>
          </a:p>
        </p:txBody>
      </p:sp>
      <p:sp>
        <p:nvSpPr>
          <p:cNvPr id="27675" name="TextBox 55"/>
          <p:cNvSpPr txBox="1">
            <a:spLocks noChangeArrowheads="1"/>
          </p:cNvSpPr>
          <p:nvPr/>
        </p:nvSpPr>
        <p:spPr bwMode="auto">
          <a:xfrm>
            <a:off x="1871220" y="3394075"/>
            <a:ext cx="1563687" cy="12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100" dirty="0"/>
              <a:t>A necessary  component of an effective, comprehensive reading program designed to develop proficient readers.</a:t>
            </a:r>
          </a:p>
        </p:txBody>
      </p:sp>
      <p:sp>
        <p:nvSpPr>
          <p:cNvPr id="27676" name="TextBox 56"/>
          <p:cNvSpPr txBox="1">
            <a:spLocks noChangeArrowheads="1"/>
          </p:cNvSpPr>
          <p:nvPr/>
        </p:nvSpPr>
        <p:spPr bwMode="auto">
          <a:xfrm>
            <a:off x="3609975" y="3817938"/>
            <a:ext cx="156368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100"/>
              <a:t>Enables students to read, understand, and respond to informational texts.</a:t>
            </a:r>
          </a:p>
        </p:txBody>
      </p:sp>
      <p:sp>
        <p:nvSpPr>
          <p:cNvPr id="27677" name="TextBox 57"/>
          <p:cNvSpPr txBox="1">
            <a:spLocks noChangeArrowheads="1"/>
          </p:cNvSpPr>
          <p:nvPr/>
        </p:nvSpPr>
        <p:spPr bwMode="auto">
          <a:xfrm>
            <a:off x="5334000" y="3748088"/>
            <a:ext cx="15430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100"/>
              <a:t>Enables students to read, understand, and respond to literature</a:t>
            </a:r>
            <a:r>
              <a:rPr lang="en-US" sz="1200"/>
              <a:t>.</a:t>
            </a:r>
          </a:p>
        </p:txBody>
      </p:sp>
      <p:sp>
        <p:nvSpPr>
          <p:cNvPr id="27678" name="TextBox 58"/>
          <p:cNvSpPr txBox="1">
            <a:spLocks noChangeArrowheads="1"/>
          </p:cNvSpPr>
          <p:nvPr/>
        </p:nvSpPr>
        <p:spPr bwMode="auto">
          <a:xfrm>
            <a:off x="7010400" y="3309938"/>
            <a:ext cx="16192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100"/>
              <a:t>Develops the skills of informational, argumentative, and narrative writing as well as the ability to engage in evidence based analysis of text and research.</a:t>
            </a:r>
          </a:p>
        </p:txBody>
      </p:sp>
      <p:sp>
        <p:nvSpPr>
          <p:cNvPr id="27679" name="TextBox 63"/>
          <p:cNvSpPr txBox="1">
            <a:spLocks noChangeArrowheads="1"/>
          </p:cNvSpPr>
          <p:nvPr/>
        </p:nvSpPr>
        <p:spPr bwMode="auto">
          <a:xfrm>
            <a:off x="8863014" y="3471864"/>
            <a:ext cx="1423987"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100"/>
              <a:t>Focuses students on communication skills that enable critical listening and effective presentation of ideas.</a:t>
            </a:r>
          </a:p>
        </p:txBody>
      </p:sp>
      <p:sp>
        <p:nvSpPr>
          <p:cNvPr id="65" name="Right Arrow 64"/>
          <p:cNvSpPr/>
          <p:nvPr/>
        </p:nvSpPr>
        <p:spPr>
          <a:xfrm>
            <a:off x="2057400" y="6189663"/>
            <a:ext cx="304800" cy="1524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7681" name="Rectangle 1"/>
          <p:cNvSpPr>
            <a:spLocks noChangeArrowheads="1"/>
          </p:cNvSpPr>
          <p:nvPr/>
        </p:nvSpPr>
        <p:spPr bwMode="auto">
          <a:xfrm>
            <a:off x="3810000" y="1196976"/>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r>
              <a:rPr lang="en-US" sz="1800"/>
              <a:t>PA Common Core Standards</a:t>
            </a:r>
          </a:p>
          <a:p>
            <a:pPr algn="ctr" eaLnBrk="1" hangingPunct="1"/>
            <a:r>
              <a:rPr lang="en-US" sz="1800"/>
              <a:t>English Language Arts &amp; Literacy</a:t>
            </a:r>
          </a:p>
        </p:txBody>
      </p:sp>
      <p:sp>
        <p:nvSpPr>
          <p:cNvPr id="27682" name="TextBox 1"/>
          <p:cNvSpPr txBox="1">
            <a:spLocks noChangeArrowheads="1"/>
          </p:cNvSpPr>
          <p:nvPr/>
        </p:nvSpPr>
        <p:spPr bwMode="auto">
          <a:xfrm>
            <a:off x="2363789" y="5788025"/>
            <a:ext cx="7388225"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sz="1400"/>
              <a:t>PA Common Core – Reading and Writing for Science and Technical Subjects 6-12 (Draft)</a:t>
            </a:r>
          </a:p>
          <a:p>
            <a:pPr eaLnBrk="1" hangingPunct="1">
              <a:lnSpc>
                <a:spcPct val="150000"/>
              </a:lnSpc>
            </a:pPr>
            <a:r>
              <a:rPr lang="en-US" sz="1400"/>
              <a:t>PA Common Core – Reading and Writing for History and Social Studies 6-12 (Draft)</a:t>
            </a:r>
          </a:p>
        </p:txBody>
      </p:sp>
      <p:sp>
        <p:nvSpPr>
          <p:cNvPr id="36" name="Title 1"/>
          <p:cNvSpPr>
            <a:spLocks noGrp="1"/>
          </p:cNvSpPr>
          <p:nvPr>
            <p:ph type="title"/>
          </p:nvPr>
        </p:nvSpPr>
        <p:spPr>
          <a:xfrm>
            <a:off x="838200" y="132223"/>
            <a:ext cx="10515600" cy="1325563"/>
          </a:xfrm>
        </p:spPr>
        <p:txBody>
          <a:bodyPr/>
          <a:lstStyle/>
          <a:p>
            <a:r>
              <a:rPr lang="en-US" smtClean="0"/>
              <a:t>PA Core Standards – Organization </a:t>
            </a:r>
            <a:endParaRPr lang="en-US" dirty="0" smtClean="0"/>
          </a:p>
        </p:txBody>
      </p:sp>
    </p:spTree>
    <p:extLst>
      <p:ext uri="{BB962C8B-B14F-4D97-AF65-F5344CB8AC3E}">
        <p14:creationId xmlns:p14="http://schemas.microsoft.com/office/powerpoint/2010/main" val="3323969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Shifts in ELA/Literacy</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Balancing Informational and Literary Texts</a:t>
            </a:r>
          </a:p>
          <a:p>
            <a:pPr marL="514350" indent="-514350">
              <a:buFont typeface="+mj-lt"/>
              <a:buAutoNum type="arabicPeriod"/>
            </a:pPr>
            <a:r>
              <a:rPr lang="en-US" dirty="0" smtClean="0"/>
              <a:t>Knowledge in the Disciplines</a:t>
            </a:r>
          </a:p>
          <a:p>
            <a:pPr marL="514350" indent="-514350">
              <a:buFont typeface="+mj-lt"/>
              <a:buAutoNum type="arabicPeriod"/>
            </a:pPr>
            <a:r>
              <a:rPr lang="en-US" dirty="0" smtClean="0"/>
              <a:t>Staircase of Complexity</a:t>
            </a:r>
          </a:p>
          <a:p>
            <a:pPr marL="514350" indent="-514350">
              <a:buFont typeface="+mj-lt"/>
              <a:buAutoNum type="arabicPeriod"/>
            </a:pPr>
            <a:r>
              <a:rPr lang="en-US" dirty="0" smtClean="0"/>
              <a:t>Text Based Answers</a:t>
            </a:r>
          </a:p>
          <a:p>
            <a:pPr marL="514350" indent="-514350">
              <a:buFont typeface="+mj-lt"/>
              <a:buAutoNum type="arabicPeriod"/>
            </a:pPr>
            <a:r>
              <a:rPr lang="en-US" dirty="0" smtClean="0"/>
              <a:t>Writing from Sources</a:t>
            </a:r>
          </a:p>
          <a:p>
            <a:pPr marL="514350" indent="-514350">
              <a:buFont typeface="+mj-lt"/>
              <a:buAutoNum type="arabicPeriod"/>
            </a:pPr>
            <a:r>
              <a:rPr lang="en-US" dirty="0" smtClean="0"/>
              <a:t>Academic Vocabulary</a:t>
            </a:r>
          </a:p>
          <a:p>
            <a:pPr marL="514350" indent="-514350">
              <a:buFont typeface="+mj-lt"/>
              <a:buAutoNum type="arabicPeriod"/>
            </a:pPr>
            <a:endParaRPr lang="en-US" dirty="0"/>
          </a:p>
        </p:txBody>
      </p:sp>
    </p:spTree>
    <p:extLst>
      <p:ext uri="{BB962C8B-B14F-4D97-AF65-F5344CB8AC3E}">
        <p14:creationId xmlns:p14="http://schemas.microsoft.com/office/powerpoint/2010/main" val="168563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to Make</a:t>
            </a:r>
            <a:endParaRPr lang="en-US" dirty="0"/>
          </a:p>
        </p:txBody>
      </p:sp>
      <p:sp>
        <p:nvSpPr>
          <p:cNvPr id="3" name="Content Placeholder 2"/>
          <p:cNvSpPr>
            <a:spLocks noGrp="1"/>
          </p:cNvSpPr>
          <p:nvPr>
            <p:ph idx="1"/>
          </p:nvPr>
        </p:nvSpPr>
        <p:spPr/>
        <p:txBody>
          <a:bodyPr/>
          <a:lstStyle/>
          <a:p>
            <a:pPr>
              <a:defRPr/>
            </a:pPr>
            <a:r>
              <a:rPr lang="en-US" dirty="0"/>
              <a:t>Distribution of Reading and Writing</a:t>
            </a:r>
          </a:p>
          <a:p>
            <a:pPr>
              <a:defRPr/>
            </a:pPr>
            <a:r>
              <a:rPr lang="en-US" dirty="0"/>
              <a:t>Text Complexity</a:t>
            </a:r>
          </a:p>
          <a:p>
            <a:pPr>
              <a:defRPr/>
            </a:pPr>
            <a:r>
              <a:rPr lang="en-US" dirty="0" smtClean="0"/>
              <a:t>Increase </a:t>
            </a:r>
            <a:r>
              <a:rPr lang="en-US" dirty="0"/>
              <a:t>Rigor</a:t>
            </a:r>
          </a:p>
        </p:txBody>
      </p:sp>
    </p:spTree>
    <p:extLst>
      <p:ext uri="{BB962C8B-B14F-4D97-AF65-F5344CB8AC3E}">
        <p14:creationId xmlns:p14="http://schemas.microsoft.com/office/powerpoint/2010/main" val="516281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of Reading</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822107"/>
            <a:ext cx="7010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71313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of Writing</a:t>
            </a:r>
            <a:endParaRPr lang="en-US" dirty="0"/>
          </a:p>
        </p:txBody>
      </p:sp>
      <p:pic>
        <p:nvPicPr>
          <p:cNvPr id="4" name="Content Placeholder 3"/>
          <p:cNvPicPr>
            <a:picLocks noGrp="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00" y="2170859"/>
            <a:ext cx="64770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008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Complexity</a:t>
            </a:r>
            <a:endParaRPr lang="en-US" dirty="0"/>
          </a:p>
        </p:txBody>
      </p:sp>
      <p:sp>
        <p:nvSpPr>
          <p:cNvPr id="4" name="Content Placeholder 2"/>
          <p:cNvSpPr>
            <a:spLocks noGrp="1"/>
          </p:cNvSpPr>
          <p:nvPr/>
        </p:nvSpPr>
        <p:spPr bwMode="auto">
          <a:xfrm>
            <a:off x="1981200" y="15780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ea typeface="+mn-ea"/>
              <a:cs typeface="+mn-cs"/>
            </a:endParaRPr>
          </a:p>
          <a:p>
            <a:pPr>
              <a:defRPr/>
            </a:pPr>
            <a:endParaRPr lang="en-US" dirty="0">
              <a:ea typeface="+mn-ea"/>
              <a:cs typeface="+mn-cs"/>
            </a:endParaRPr>
          </a:p>
          <a:p>
            <a:pPr>
              <a:defRPr/>
            </a:pPr>
            <a:r>
              <a:rPr lang="en-US" dirty="0" smtClean="0">
                <a:ea typeface="+mn-ea"/>
                <a:cs typeface="+mn-cs"/>
              </a:rPr>
              <a:t>Quantitative</a:t>
            </a:r>
          </a:p>
          <a:p>
            <a:pPr>
              <a:defRPr/>
            </a:pPr>
            <a:r>
              <a:rPr lang="en-US" dirty="0" smtClean="0">
                <a:ea typeface="+mn-ea"/>
                <a:cs typeface="+mn-cs"/>
              </a:rPr>
              <a:t>Qualitative</a:t>
            </a:r>
          </a:p>
          <a:p>
            <a:pPr>
              <a:defRPr/>
            </a:pPr>
            <a:r>
              <a:rPr lang="en-US" dirty="0" smtClean="0">
                <a:ea typeface="+mn-ea"/>
                <a:cs typeface="+mn-cs"/>
              </a:rPr>
              <a:t>Reader and Task</a:t>
            </a:r>
          </a:p>
          <a:p>
            <a:pPr marL="0" indent="0">
              <a:buFont typeface="Arial" panose="020B0604020202020204" pitchFamily="34" charset="0"/>
              <a:buNone/>
              <a:defRPr/>
            </a:pPr>
            <a:endParaRPr lang="en-US" dirty="0">
              <a:ea typeface="+mn-ea"/>
              <a:cs typeface="+mn-c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22471" y="1690688"/>
            <a:ext cx="4343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7467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TC104033923[[fn=Depth]]</Template>
  <TotalTime>255</TotalTime>
  <Words>954</Words>
  <Application>Microsoft Office PowerPoint</Application>
  <PresentationFormat>Widescreen</PresentationFormat>
  <Paragraphs>238</Paragraphs>
  <Slides>21</Slides>
  <Notes>21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9" baseType="lpstr">
      <vt:lpstr>MS PGothic</vt:lpstr>
      <vt:lpstr>Arial</vt:lpstr>
      <vt:lpstr>Calibri</vt:lpstr>
      <vt:lpstr>Cambria</vt:lpstr>
      <vt:lpstr>Corbel</vt:lpstr>
      <vt:lpstr>Geneva</vt:lpstr>
      <vt:lpstr>Depth</vt:lpstr>
      <vt:lpstr>Acrobat Document</vt:lpstr>
      <vt:lpstr>PA Core for ELA</vt:lpstr>
      <vt:lpstr>A Brief History</vt:lpstr>
      <vt:lpstr>CCSS - Organization</vt:lpstr>
      <vt:lpstr>PA Core Standards – Organization </vt:lpstr>
      <vt:lpstr>Key Shifts in ELA/Literacy</vt:lpstr>
      <vt:lpstr>Changes to Make</vt:lpstr>
      <vt:lpstr>Distribution of Reading</vt:lpstr>
      <vt:lpstr>Distribution of Writing</vt:lpstr>
      <vt:lpstr>Text Complexity</vt:lpstr>
      <vt:lpstr>PowerPoint Presentation</vt:lpstr>
      <vt:lpstr> </vt:lpstr>
      <vt:lpstr>PowerPoint Presentation</vt:lpstr>
      <vt:lpstr>PowerPoint Presentation</vt:lpstr>
      <vt:lpstr>Rigor</vt:lpstr>
      <vt:lpstr>Rigor</vt:lpstr>
      <vt:lpstr>A Common Core Classroom</vt:lpstr>
      <vt:lpstr>A Common Core Classroom</vt:lpstr>
      <vt:lpstr>A Common Core Classroom</vt:lpstr>
      <vt:lpstr>A Common Core Classroom</vt:lpstr>
      <vt:lpstr>A Common Core Classroom</vt:lpstr>
      <vt:lpstr>Resources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 Core for ELA</dc:title>
  <dc:creator>Cathy Enders</dc:creator>
  <cp:lastModifiedBy>Eric Lech</cp:lastModifiedBy>
  <cp:revision>17</cp:revision>
  <cp:lastPrinted>2013-10-10T18:35:35Z</cp:lastPrinted>
  <dcterms:created xsi:type="dcterms:W3CDTF">2013-10-01T23:07:07Z</dcterms:created>
  <dcterms:modified xsi:type="dcterms:W3CDTF">2013-10-10T19:16:12Z</dcterms:modified>
</cp:coreProperties>
</file>